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</p:sldMasterIdLst>
  <p:notesMasterIdLst>
    <p:notesMasterId r:id="rId24"/>
  </p:notesMasterIdLst>
  <p:handoutMasterIdLst>
    <p:handoutMasterId r:id="rId25"/>
  </p:handoutMasterIdLst>
  <p:sldIdLst>
    <p:sldId id="747" r:id="rId2"/>
    <p:sldId id="858" r:id="rId3"/>
    <p:sldId id="863" r:id="rId4"/>
    <p:sldId id="772" r:id="rId5"/>
    <p:sldId id="775" r:id="rId6"/>
    <p:sldId id="783" r:id="rId7"/>
    <p:sldId id="782" r:id="rId8"/>
    <p:sldId id="790" r:id="rId9"/>
    <p:sldId id="789" r:id="rId10"/>
    <p:sldId id="791" r:id="rId11"/>
    <p:sldId id="795" r:id="rId12"/>
    <p:sldId id="796" r:id="rId13"/>
    <p:sldId id="797" r:id="rId14"/>
    <p:sldId id="798" r:id="rId15"/>
    <p:sldId id="793" r:id="rId16"/>
    <p:sldId id="794" r:id="rId17"/>
    <p:sldId id="927" r:id="rId18"/>
    <p:sldId id="919" r:id="rId19"/>
    <p:sldId id="928" r:id="rId20"/>
    <p:sldId id="933" r:id="rId21"/>
    <p:sldId id="934" r:id="rId22"/>
    <p:sldId id="260" r:id="rId2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N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D1D3"/>
    <a:srgbClr val="FAA100"/>
    <a:srgbClr val="E8ED00"/>
    <a:srgbClr val="A3E2E4"/>
    <a:srgbClr val="F78888"/>
    <a:srgbClr val="D1CA85"/>
    <a:srgbClr val="90D277"/>
    <a:srgbClr val="D0CE89"/>
    <a:srgbClr val="BBD07D"/>
    <a:srgbClr val="D99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4"/>
    <p:restoredTop sz="90427" autoAdjust="0"/>
  </p:normalViewPr>
  <p:slideViewPr>
    <p:cSldViewPr snapToGrid="0">
      <p:cViewPr varScale="1">
        <p:scale>
          <a:sx n="114" d="100"/>
          <a:sy n="114" d="100"/>
        </p:scale>
        <p:origin x="13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6FE98-3A67-B747-BF63-17BAF9CE19C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B2E5F5-6854-9F48-9A89-DB4A143C4320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1" i="0" baseline="0" dirty="0"/>
            <a:t>Sharpen/average to create full map</a:t>
          </a:r>
        </a:p>
      </dgm:t>
    </dgm:pt>
    <dgm:pt modelId="{08ECCCB5-0CC5-5E4C-9A45-5AA30BAC5A41}" type="parTrans" cxnId="{15F3D503-C218-644F-81FC-E763FFE0EC8D}">
      <dgm:prSet/>
      <dgm:spPr/>
      <dgm:t>
        <a:bodyPr/>
        <a:lstStyle/>
        <a:p>
          <a:endParaRPr lang="en-US"/>
        </a:p>
      </dgm:t>
    </dgm:pt>
    <dgm:pt modelId="{178DC5E0-BA54-CC43-905B-2F83719B2EB3}" type="sibTrans" cxnId="{15F3D503-C218-644F-81FC-E763FFE0EC8D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EEB7C8CB-93E8-0349-AC70-218E487DE5E2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1" i="0" baseline="0" dirty="0"/>
            <a:t> Identify macromolecule and solvent regions</a:t>
          </a:r>
        </a:p>
      </dgm:t>
    </dgm:pt>
    <dgm:pt modelId="{0B567D88-C2CC-D547-A9C3-783B19941932}" type="parTrans" cxnId="{973534B8-33E1-354E-9502-F31C91A04E69}">
      <dgm:prSet/>
      <dgm:spPr/>
      <dgm:t>
        <a:bodyPr/>
        <a:lstStyle/>
        <a:p>
          <a:endParaRPr lang="en-US"/>
        </a:p>
      </dgm:t>
    </dgm:pt>
    <dgm:pt modelId="{8111F3CE-8DF6-3349-8363-8EFB42CF659E}" type="sibTrans" cxnId="{973534B8-33E1-354E-9502-F31C91A04E69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4A0CC53E-95EE-B745-907C-068409A4E98A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1" i="0" baseline="0" dirty="0"/>
            <a:t>Target histograms for macromolecule and solvent</a:t>
          </a:r>
        </a:p>
      </dgm:t>
    </dgm:pt>
    <dgm:pt modelId="{04FB1A0F-35B2-684E-B772-4B3456842CB3}" type="parTrans" cxnId="{4DCAA48B-2713-E345-9C5B-A62F6DC0AFDE}">
      <dgm:prSet/>
      <dgm:spPr/>
      <dgm:t>
        <a:bodyPr/>
        <a:lstStyle/>
        <a:p>
          <a:endParaRPr lang="en-US"/>
        </a:p>
      </dgm:t>
    </dgm:pt>
    <dgm:pt modelId="{284143D4-1AA0-3643-B458-85EDD0F250C9}" type="sibTrans" cxnId="{4DCAA48B-2713-E345-9C5B-A62F6DC0AFDE}">
      <dgm:prSet/>
      <dgm:spPr/>
      <dgm:t>
        <a:bodyPr/>
        <a:lstStyle/>
        <a:p>
          <a:endParaRPr lang="en-US"/>
        </a:p>
      </dgm:t>
    </dgm:pt>
    <dgm:pt modelId="{3C817B3A-C939-754F-B6F6-A5578634B5A8}">
      <dgm:prSet custT="1"/>
      <dgm:spPr>
        <a:solidFill>
          <a:srgbClr val="00B0F0"/>
        </a:solidFill>
      </dgm:spPr>
      <dgm:t>
        <a:bodyPr/>
        <a:lstStyle/>
        <a:p>
          <a:r>
            <a:rPr lang="en-US" sz="1600" b="1" i="0" baseline="0" dirty="0"/>
            <a:t> Two half-maps</a:t>
          </a:r>
        </a:p>
      </dgm:t>
    </dgm:pt>
    <dgm:pt modelId="{759314FA-B54F-6045-B9C0-D606227270F5}" type="parTrans" cxnId="{6D51DC19-9BFE-404F-85E9-5233846F20A5}">
      <dgm:prSet/>
      <dgm:spPr/>
      <dgm:t>
        <a:bodyPr/>
        <a:lstStyle/>
        <a:p>
          <a:endParaRPr lang="en-US"/>
        </a:p>
      </dgm:t>
    </dgm:pt>
    <dgm:pt modelId="{BC040EBD-598B-3440-968F-B9DB5949BC87}" type="sibTrans" cxnId="{6D51DC19-9BFE-404F-85E9-5233846F20A5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F37552FD-2B8A-CC47-AE4A-E6EFA55797E5}" type="pres">
      <dgm:prSet presAssocID="{09F6FE98-3A67-B747-BF63-17BAF9CE19CA}" presName="Name0" presStyleCnt="0">
        <dgm:presLayoutVars>
          <dgm:dir/>
          <dgm:resizeHandles val="exact"/>
        </dgm:presLayoutVars>
      </dgm:prSet>
      <dgm:spPr/>
    </dgm:pt>
    <dgm:pt modelId="{B088DDA9-41DB-5644-A867-562A3A2998FF}" type="pres">
      <dgm:prSet presAssocID="{3C817B3A-C939-754F-B6F6-A5578634B5A8}" presName="node" presStyleLbl="node1" presStyleIdx="0" presStyleCnt="4" custScaleX="64350" custLinFactNeighborX="-10734">
        <dgm:presLayoutVars>
          <dgm:bulletEnabled val="1"/>
        </dgm:presLayoutVars>
      </dgm:prSet>
      <dgm:spPr/>
    </dgm:pt>
    <dgm:pt modelId="{EB7FF1F0-14D7-CE4F-8008-E30F5AD59D3A}" type="pres">
      <dgm:prSet presAssocID="{BC040EBD-598B-3440-968F-B9DB5949BC87}" presName="sibTrans" presStyleLbl="sibTrans2D1" presStyleIdx="0" presStyleCnt="3" custAng="20740395" custScaleY="66575" custLinFactNeighborX="-7336" custLinFactNeighborY="93541"/>
      <dgm:spPr/>
    </dgm:pt>
    <dgm:pt modelId="{D6820AC1-7709-E341-B7C7-F0B71FB8C3A5}" type="pres">
      <dgm:prSet presAssocID="{BC040EBD-598B-3440-968F-B9DB5949BC87}" presName="connectorText" presStyleLbl="sibTrans2D1" presStyleIdx="0" presStyleCnt="3"/>
      <dgm:spPr/>
    </dgm:pt>
    <dgm:pt modelId="{2DD4D1E3-6F01-F04B-A498-2C70A47488C8}" type="pres">
      <dgm:prSet presAssocID="{B5B2E5F5-6854-9F48-9A89-DB4A143C4320}" presName="node" presStyleLbl="node1" presStyleIdx="1" presStyleCnt="4" custScaleX="130512" custLinFactNeighborX="-10734">
        <dgm:presLayoutVars>
          <dgm:bulletEnabled val="1"/>
        </dgm:presLayoutVars>
      </dgm:prSet>
      <dgm:spPr/>
    </dgm:pt>
    <dgm:pt modelId="{EA2BCD18-ED4E-394F-AB47-F2EE10487783}" type="pres">
      <dgm:prSet presAssocID="{178DC5E0-BA54-CC43-905B-2F83719B2EB3}" presName="sibTrans" presStyleLbl="sibTrans2D1" presStyleIdx="1" presStyleCnt="3"/>
      <dgm:spPr/>
    </dgm:pt>
    <dgm:pt modelId="{7FBF7649-D644-B540-B39B-5195E22A963F}" type="pres">
      <dgm:prSet presAssocID="{178DC5E0-BA54-CC43-905B-2F83719B2EB3}" presName="connectorText" presStyleLbl="sibTrans2D1" presStyleIdx="1" presStyleCnt="3"/>
      <dgm:spPr/>
    </dgm:pt>
    <dgm:pt modelId="{1825D54D-BB5D-2E40-9129-A04E766D552B}" type="pres">
      <dgm:prSet presAssocID="{EEB7C8CB-93E8-0349-AC70-218E487DE5E2}" presName="node" presStyleLbl="node1" presStyleIdx="2" presStyleCnt="4" custScaleX="109115" custLinFactNeighborX="-10734">
        <dgm:presLayoutVars>
          <dgm:bulletEnabled val="1"/>
        </dgm:presLayoutVars>
      </dgm:prSet>
      <dgm:spPr/>
    </dgm:pt>
    <dgm:pt modelId="{8E595756-33AB-6A46-9648-AB7D0D85238A}" type="pres">
      <dgm:prSet presAssocID="{8111F3CE-8DF6-3349-8363-8EFB42CF659E}" presName="sibTrans" presStyleLbl="sibTrans2D1" presStyleIdx="2" presStyleCnt="3"/>
      <dgm:spPr/>
    </dgm:pt>
    <dgm:pt modelId="{17BFDF72-5C24-194C-A1C3-D4C381B15424}" type="pres">
      <dgm:prSet presAssocID="{8111F3CE-8DF6-3349-8363-8EFB42CF659E}" presName="connectorText" presStyleLbl="sibTrans2D1" presStyleIdx="2" presStyleCnt="3"/>
      <dgm:spPr/>
    </dgm:pt>
    <dgm:pt modelId="{CADA7905-9CDF-EA46-A705-8627CE05BEB7}" type="pres">
      <dgm:prSet presAssocID="{4A0CC53E-95EE-B745-907C-068409A4E98A}" presName="node" presStyleLbl="node1" presStyleIdx="3" presStyleCnt="4" custScaleX="121925" custLinFactNeighborX="-10734">
        <dgm:presLayoutVars>
          <dgm:bulletEnabled val="1"/>
        </dgm:presLayoutVars>
      </dgm:prSet>
      <dgm:spPr/>
    </dgm:pt>
  </dgm:ptLst>
  <dgm:cxnLst>
    <dgm:cxn modelId="{7A747C03-F453-C641-B2F7-FFC19917984D}" type="presOf" srcId="{178DC5E0-BA54-CC43-905B-2F83719B2EB3}" destId="{7FBF7649-D644-B540-B39B-5195E22A963F}" srcOrd="1" destOrd="0" presId="urn:microsoft.com/office/officeart/2005/8/layout/process1"/>
    <dgm:cxn modelId="{15F3D503-C218-644F-81FC-E763FFE0EC8D}" srcId="{09F6FE98-3A67-B747-BF63-17BAF9CE19CA}" destId="{B5B2E5F5-6854-9F48-9A89-DB4A143C4320}" srcOrd="1" destOrd="0" parTransId="{08ECCCB5-0CC5-5E4C-9A45-5AA30BAC5A41}" sibTransId="{178DC5E0-BA54-CC43-905B-2F83719B2EB3}"/>
    <dgm:cxn modelId="{6D51DC19-9BFE-404F-85E9-5233846F20A5}" srcId="{09F6FE98-3A67-B747-BF63-17BAF9CE19CA}" destId="{3C817B3A-C939-754F-B6F6-A5578634B5A8}" srcOrd="0" destOrd="0" parTransId="{759314FA-B54F-6045-B9C0-D606227270F5}" sibTransId="{BC040EBD-598B-3440-968F-B9DB5949BC87}"/>
    <dgm:cxn modelId="{0E8A8D52-3C96-9645-A7B1-2157285E5FC1}" type="presOf" srcId="{8111F3CE-8DF6-3349-8363-8EFB42CF659E}" destId="{17BFDF72-5C24-194C-A1C3-D4C381B15424}" srcOrd="1" destOrd="0" presId="urn:microsoft.com/office/officeart/2005/8/layout/process1"/>
    <dgm:cxn modelId="{A0481759-E866-3442-B03F-6AE167D97E95}" type="presOf" srcId="{B5B2E5F5-6854-9F48-9A89-DB4A143C4320}" destId="{2DD4D1E3-6F01-F04B-A498-2C70A47488C8}" srcOrd="0" destOrd="0" presId="urn:microsoft.com/office/officeart/2005/8/layout/process1"/>
    <dgm:cxn modelId="{2A52F772-5AEF-254C-BCA7-D77B41474FF8}" type="presOf" srcId="{178DC5E0-BA54-CC43-905B-2F83719B2EB3}" destId="{EA2BCD18-ED4E-394F-AB47-F2EE10487783}" srcOrd="0" destOrd="0" presId="urn:microsoft.com/office/officeart/2005/8/layout/process1"/>
    <dgm:cxn modelId="{2719C474-6337-BF45-93DE-31216876D6E0}" type="presOf" srcId="{EEB7C8CB-93E8-0349-AC70-218E487DE5E2}" destId="{1825D54D-BB5D-2E40-9129-A04E766D552B}" srcOrd="0" destOrd="0" presId="urn:microsoft.com/office/officeart/2005/8/layout/process1"/>
    <dgm:cxn modelId="{4DCAA48B-2713-E345-9C5B-A62F6DC0AFDE}" srcId="{09F6FE98-3A67-B747-BF63-17BAF9CE19CA}" destId="{4A0CC53E-95EE-B745-907C-068409A4E98A}" srcOrd="3" destOrd="0" parTransId="{04FB1A0F-35B2-684E-B772-4B3456842CB3}" sibTransId="{284143D4-1AA0-3643-B458-85EDD0F250C9}"/>
    <dgm:cxn modelId="{CDBED7A2-D414-154C-BF55-0A45B40C02AB}" type="presOf" srcId="{BC040EBD-598B-3440-968F-B9DB5949BC87}" destId="{D6820AC1-7709-E341-B7C7-F0B71FB8C3A5}" srcOrd="1" destOrd="0" presId="urn:microsoft.com/office/officeart/2005/8/layout/process1"/>
    <dgm:cxn modelId="{1538B2AB-94AB-E247-8D69-8A192D213CD6}" type="presOf" srcId="{4A0CC53E-95EE-B745-907C-068409A4E98A}" destId="{CADA7905-9CDF-EA46-A705-8627CE05BEB7}" srcOrd="0" destOrd="0" presId="urn:microsoft.com/office/officeart/2005/8/layout/process1"/>
    <dgm:cxn modelId="{FF95E5B0-8B05-2A4F-AD19-E9944B23D1FB}" type="presOf" srcId="{8111F3CE-8DF6-3349-8363-8EFB42CF659E}" destId="{8E595756-33AB-6A46-9648-AB7D0D85238A}" srcOrd="0" destOrd="0" presId="urn:microsoft.com/office/officeart/2005/8/layout/process1"/>
    <dgm:cxn modelId="{973534B8-33E1-354E-9502-F31C91A04E69}" srcId="{09F6FE98-3A67-B747-BF63-17BAF9CE19CA}" destId="{EEB7C8CB-93E8-0349-AC70-218E487DE5E2}" srcOrd="2" destOrd="0" parTransId="{0B567D88-C2CC-D547-A9C3-783B19941932}" sibTransId="{8111F3CE-8DF6-3349-8363-8EFB42CF659E}"/>
    <dgm:cxn modelId="{342A7DE2-6892-3847-A48E-F3C7C50DAF25}" type="presOf" srcId="{3C817B3A-C939-754F-B6F6-A5578634B5A8}" destId="{B088DDA9-41DB-5644-A867-562A3A2998FF}" srcOrd="0" destOrd="0" presId="urn:microsoft.com/office/officeart/2005/8/layout/process1"/>
    <dgm:cxn modelId="{1322DDE9-69EC-2E49-9B27-8B9008A66B3F}" type="presOf" srcId="{09F6FE98-3A67-B747-BF63-17BAF9CE19CA}" destId="{F37552FD-2B8A-CC47-AE4A-E6EFA55797E5}" srcOrd="0" destOrd="0" presId="urn:microsoft.com/office/officeart/2005/8/layout/process1"/>
    <dgm:cxn modelId="{FF6721EC-43B6-274F-86D4-85514AD966B1}" type="presOf" srcId="{BC040EBD-598B-3440-968F-B9DB5949BC87}" destId="{EB7FF1F0-14D7-CE4F-8008-E30F5AD59D3A}" srcOrd="0" destOrd="0" presId="urn:microsoft.com/office/officeart/2005/8/layout/process1"/>
    <dgm:cxn modelId="{FCE38CC3-E5A1-B44B-9610-5FEE248E02C5}" type="presParOf" srcId="{F37552FD-2B8A-CC47-AE4A-E6EFA55797E5}" destId="{B088DDA9-41DB-5644-A867-562A3A2998FF}" srcOrd="0" destOrd="0" presId="urn:microsoft.com/office/officeart/2005/8/layout/process1"/>
    <dgm:cxn modelId="{80AD6DF0-365E-C444-81F4-567415419111}" type="presParOf" srcId="{F37552FD-2B8A-CC47-AE4A-E6EFA55797E5}" destId="{EB7FF1F0-14D7-CE4F-8008-E30F5AD59D3A}" srcOrd="1" destOrd="0" presId="urn:microsoft.com/office/officeart/2005/8/layout/process1"/>
    <dgm:cxn modelId="{8AC7DD0C-DA0C-3443-BF5B-5ED4FED1F1B1}" type="presParOf" srcId="{EB7FF1F0-14D7-CE4F-8008-E30F5AD59D3A}" destId="{D6820AC1-7709-E341-B7C7-F0B71FB8C3A5}" srcOrd="0" destOrd="0" presId="urn:microsoft.com/office/officeart/2005/8/layout/process1"/>
    <dgm:cxn modelId="{253C24AB-B998-8545-9CC7-58972A5CC4FD}" type="presParOf" srcId="{F37552FD-2B8A-CC47-AE4A-E6EFA55797E5}" destId="{2DD4D1E3-6F01-F04B-A498-2C70A47488C8}" srcOrd="2" destOrd="0" presId="urn:microsoft.com/office/officeart/2005/8/layout/process1"/>
    <dgm:cxn modelId="{FEECFF9B-E5C1-E74D-A3AA-60AF6D49750D}" type="presParOf" srcId="{F37552FD-2B8A-CC47-AE4A-E6EFA55797E5}" destId="{EA2BCD18-ED4E-394F-AB47-F2EE10487783}" srcOrd="3" destOrd="0" presId="urn:microsoft.com/office/officeart/2005/8/layout/process1"/>
    <dgm:cxn modelId="{9602C2D9-9B99-DE49-B278-2497F139DE23}" type="presParOf" srcId="{EA2BCD18-ED4E-394F-AB47-F2EE10487783}" destId="{7FBF7649-D644-B540-B39B-5195E22A963F}" srcOrd="0" destOrd="0" presId="urn:microsoft.com/office/officeart/2005/8/layout/process1"/>
    <dgm:cxn modelId="{86615756-971A-9941-8E12-0EA5635097B4}" type="presParOf" srcId="{F37552FD-2B8A-CC47-AE4A-E6EFA55797E5}" destId="{1825D54D-BB5D-2E40-9129-A04E766D552B}" srcOrd="4" destOrd="0" presId="urn:microsoft.com/office/officeart/2005/8/layout/process1"/>
    <dgm:cxn modelId="{10560126-EAC5-8944-A5D9-C5426DDDC83C}" type="presParOf" srcId="{F37552FD-2B8A-CC47-AE4A-E6EFA55797E5}" destId="{8E595756-33AB-6A46-9648-AB7D0D85238A}" srcOrd="5" destOrd="0" presId="urn:microsoft.com/office/officeart/2005/8/layout/process1"/>
    <dgm:cxn modelId="{EA907226-0D81-7A44-931D-D2F733B1DA4A}" type="presParOf" srcId="{8E595756-33AB-6A46-9648-AB7D0D85238A}" destId="{17BFDF72-5C24-194C-A1C3-D4C381B15424}" srcOrd="0" destOrd="0" presId="urn:microsoft.com/office/officeart/2005/8/layout/process1"/>
    <dgm:cxn modelId="{81EF1833-ED2A-7845-906A-3FA0E2621B35}" type="presParOf" srcId="{F37552FD-2B8A-CC47-AE4A-E6EFA55797E5}" destId="{CADA7905-9CDF-EA46-A705-8627CE05BEB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6FE98-3A67-B747-BF63-17BAF9CE19C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29657A-D78C-774B-BE22-D4C3FC23529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b="1" i="0" baseline="0" dirty="0"/>
            <a:t>Fourier terms for two original half-maps</a:t>
          </a:r>
        </a:p>
      </dgm:t>
    </dgm:pt>
    <dgm:pt modelId="{A46F3CE4-1286-D846-A287-0A11B7F000AB}" type="parTrans" cxnId="{EA8695F0-3255-E84A-BA4B-A016C14C69F5}">
      <dgm:prSet/>
      <dgm:spPr/>
      <dgm:t>
        <a:bodyPr/>
        <a:lstStyle/>
        <a:p>
          <a:endParaRPr lang="en-US"/>
        </a:p>
      </dgm:t>
    </dgm:pt>
    <dgm:pt modelId="{822B560B-1B4E-F54F-9595-057E8AEDB610}" type="sibTrans" cxnId="{EA8695F0-3255-E84A-BA4B-A016C14C69F5}">
      <dgm:prSet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B5B2E5F5-6854-9F48-9A89-DB4A143C4320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b="1" i="0" baseline="0" dirty="0"/>
            <a:t>Map-phasing estimates of Fourier terms</a:t>
          </a:r>
        </a:p>
        <a:p>
          <a:r>
            <a:rPr lang="en-US" sz="1600" b="0" i="1" baseline="0" dirty="0"/>
            <a:t>(one set for each half-map)</a:t>
          </a:r>
        </a:p>
      </dgm:t>
    </dgm:pt>
    <dgm:pt modelId="{08ECCCB5-0CC5-5E4C-9A45-5AA30BAC5A41}" type="parTrans" cxnId="{15F3D503-C218-644F-81FC-E763FFE0EC8D}">
      <dgm:prSet/>
      <dgm:spPr/>
      <dgm:t>
        <a:bodyPr/>
        <a:lstStyle/>
        <a:p>
          <a:endParaRPr lang="en-US"/>
        </a:p>
      </dgm:t>
    </dgm:pt>
    <dgm:pt modelId="{178DC5E0-BA54-CC43-905B-2F83719B2EB3}" type="sibTrans" cxnId="{15F3D503-C218-644F-81FC-E763FFE0EC8D}">
      <dgm:prSet/>
      <dgm:spPr/>
      <dgm:t>
        <a:bodyPr/>
        <a:lstStyle/>
        <a:p>
          <a:endParaRPr lang="en-US"/>
        </a:p>
      </dgm:t>
    </dgm:pt>
    <dgm:pt modelId="{F37552FD-2B8A-CC47-AE4A-E6EFA55797E5}" type="pres">
      <dgm:prSet presAssocID="{09F6FE98-3A67-B747-BF63-17BAF9CE19CA}" presName="Name0" presStyleCnt="0">
        <dgm:presLayoutVars>
          <dgm:dir/>
          <dgm:resizeHandles val="exact"/>
        </dgm:presLayoutVars>
      </dgm:prSet>
      <dgm:spPr/>
    </dgm:pt>
    <dgm:pt modelId="{E3DEC594-F29A-684F-ADE8-E46D9596E988}" type="pres">
      <dgm:prSet presAssocID="{D529657A-D78C-774B-BE22-D4C3FC235295}" presName="node" presStyleLbl="node1" presStyleIdx="0" presStyleCnt="2" custScaleX="24588" custScaleY="42098">
        <dgm:presLayoutVars>
          <dgm:bulletEnabled val="1"/>
        </dgm:presLayoutVars>
      </dgm:prSet>
      <dgm:spPr/>
    </dgm:pt>
    <dgm:pt modelId="{15242D57-6223-6342-8484-C01B74015B4D}" type="pres">
      <dgm:prSet presAssocID="{822B560B-1B4E-F54F-9595-057E8AEDB610}" presName="sibTrans" presStyleLbl="sibTrans2D1" presStyleIdx="0" presStyleCnt="1" custScaleX="121032" custScaleY="17865" custLinFactNeighborX="495" custLinFactNeighborY="-3129"/>
      <dgm:spPr/>
    </dgm:pt>
    <dgm:pt modelId="{B1A76475-721E-8241-8543-E692C07A54C3}" type="pres">
      <dgm:prSet presAssocID="{822B560B-1B4E-F54F-9595-057E8AEDB610}" presName="connectorText" presStyleLbl="sibTrans2D1" presStyleIdx="0" presStyleCnt="1"/>
      <dgm:spPr/>
    </dgm:pt>
    <dgm:pt modelId="{2DD4D1E3-6F01-F04B-A498-2C70A47488C8}" type="pres">
      <dgm:prSet presAssocID="{B5B2E5F5-6854-9F48-9A89-DB4A143C4320}" presName="node" presStyleLbl="node1" presStyleIdx="1" presStyleCnt="2" custScaleX="31694" custScaleY="37983">
        <dgm:presLayoutVars>
          <dgm:bulletEnabled val="1"/>
        </dgm:presLayoutVars>
      </dgm:prSet>
      <dgm:spPr/>
    </dgm:pt>
  </dgm:ptLst>
  <dgm:cxnLst>
    <dgm:cxn modelId="{15F3D503-C218-644F-81FC-E763FFE0EC8D}" srcId="{09F6FE98-3A67-B747-BF63-17BAF9CE19CA}" destId="{B5B2E5F5-6854-9F48-9A89-DB4A143C4320}" srcOrd="1" destOrd="0" parTransId="{08ECCCB5-0CC5-5E4C-9A45-5AA30BAC5A41}" sibTransId="{178DC5E0-BA54-CC43-905B-2F83719B2EB3}"/>
    <dgm:cxn modelId="{EA7C6949-88A7-694D-8C99-1A639B585253}" type="presOf" srcId="{D529657A-D78C-774B-BE22-D4C3FC235295}" destId="{E3DEC594-F29A-684F-ADE8-E46D9596E988}" srcOrd="0" destOrd="0" presId="urn:microsoft.com/office/officeart/2005/8/layout/process1"/>
    <dgm:cxn modelId="{8B3966DE-C68C-7D4F-B327-37CBA37CEFC2}" type="presOf" srcId="{B5B2E5F5-6854-9F48-9A89-DB4A143C4320}" destId="{2DD4D1E3-6F01-F04B-A498-2C70A47488C8}" srcOrd="0" destOrd="0" presId="urn:microsoft.com/office/officeart/2005/8/layout/process1"/>
    <dgm:cxn modelId="{9398FAEF-1759-C24E-B6C1-23F47E5F3E3A}" type="presOf" srcId="{09F6FE98-3A67-B747-BF63-17BAF9CE19CA}" destId="{F37552FD-2B8A-CC47-AE4A-E6EFA55797E5}" srcOrd="0" destOrd="0" presId="urn:microsoft.com/office/officeart/2005/8/layout/process1"/>
    <dgm:cxn modelId="{EA8695F0-3255-E84A-BA4B-A016C14C69F5}" srcId="{09F6FE98-3A67-B747-BF63-17BAF9CE19CA}" destId="{D529657A-D78C-774B-BE22-D4C3FC235295}" srcOrd="0" destOrd="0" parTransId="{A46F3CE4-1286-D846-A287-0A11B7F000AB}" sibTransId="{822B560B-1B4E-F54F-9595-057E8AEDB610}"/>
    <dgm:cxn modelId="{E1569BF6-C8DE-BD49-9A75-D4CF47058BDB}" type="presOf" srcId="{822B560B-1B4E-F54F-9595-057E8AEDB610}" destId="{B1A76475-721E-8241-8543-E692C07A54C3}" srcOrd="1" destOrd="0" presId="urn:microsoft.com/office/officeart/2005/8/layout/process1"/>
    <dgm:cxn modelId="{9CD556FF-22C9-2744-9336-F4FD50E43203}" type="presOf" srcId="{822B560B-1B4E-F54F-9595-057E8AEDB610}" destId="{15242D57-6223-6342-8484-C01B74015B4D}" srcOrd="0" destOrd="0" presId="urn:microsoft.com/office/officeart/2005/8/layout/process1"/>
    <dgm:cxn modelId="{24BB1E00-BAAF-B54C-9C38-15616502DD48}" type="presParOf" srcId="{F37552FD-2B8A-CC47-AE4A-E6EFA55797E5}" destId="{E3DEC594-F29A-684F-ADE8-E46D9596E988}" srcOrd="0" destOrd="0" presId="urn:microsoft.com/office/officeart/2005/8/layout/process1"/>
    <dgm:cxn modelId="{FBAE215F-6395-D849-AF96-44CBD3ACCE25}" type="presParOf" srcId="{F37552FD-2B8A-CC47-AE4A-E6EFA55797E5}" destId="{15242D57-6223-6342-8484-C01B74015B4D}" srcOrd="1" destOrd="0" presId="urn:microsoft.com/office/officeart/2005/8/layout/process1"/>
    <dgm:cxn modelId="{EAD2EED9-5AE0-5549-A5B9-3C47013927F4}" type="presParOf" srcId="{15242D57-6223-6342-8484-C01B74015B4D}" destId="{B1A76475-721E-8241-8543-E692C07A54C3}" srcOrd="0" destOrd="0" presId="urn:microsoft.com/office/officeart/2005/8/layout/process1"/>
    <dgm:cxn modelId="{DA032643-170F-E74F-B436-4C3D8C6EFAF2}" type="presParOf" srcId="{F37552FD-2B8A-CC47-AE4A-E6EFA55797E5}" destId="{2DD4D1E3-6F01-F04B-A498-2C70A47488C8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6FE98-3A67-B747-BF63-17BAF9CE19CA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29657A-D78C-774B-BE22-D4C3FC23529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b="1" i="0" baseline="0" dirty="0"/>
            <a:t>Calculate weighted average of two original and two map-phasing sets of Fourier terms</a:t>
          </a:r>
        </a:p>
      </dgm:t>
    </dgm:pt>
    <dgm:pt modelId="{A46F3CE4-1286-D846-A287-0A11B7F000AB}" type="parTrans" cxnId="{EA8695F0-3255-E84A-BA4B-A016C14C69F5}">
      <dgm:prSet/>
      <dgm:spPr/>
      <dgm:t>
        <a:bodyPr/>
        <a:lstStyle/>
        <a:p>
          <a:endParaRPr lang="en-US"/>
        </a:p>
      </dgm:t>
    </dgm:pt>
    <dgm:pt modelId="{822B560B-1B4E-F54F-9595-057E8AEDB610}" type="sibTrans" cxnId="{EA8695F0-3255-E84A-BA4B-A016C14C69F5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4398C7B4-0773-9048-9FCF-998C07B826AD}">
      <dgm:prSet custT="1"/>
      <dgm:spPr>
        <a:solidFill>
          <a:srgbClr val="00B0F0"/>
        </a:solidFill>
      </dgm:spPr>
      <dgm:t>
        <a:bodyPr/>
        <a:lstStyle/>
        <a:p>
          <a:r>
            <a:rPr lang="en-US" sz="1600" b="1" baseline="0" dirty="0"/>
            <a:t>6. Density-modified map</a:t>
          </a:r>
        </a:p>
      </dgm:t>
    </dgm:pt>
    <dgm:pt modelId="{511609A4-EE1F-694C-9162-999F322615F7}" type="parTrans" cxnId="{BFD64006-1185-C743-B12D-1A8981BF6DFE}">
      <dgm:prSet/>
      <dgm:spPr/>
      <dgm:t>
        <a:bodyPr/>
        <a:lstStyle/>
        <a:p>
          <a:endParaRPr lang="en-US"/>
        </a:p>
      </dgm:t>
    </dgm:pt>
    <dgm:pt modelId="{E1770307-1D20-7545-94DC-27F46D9DB4CC}" type="sibTrans" cxnId="{BFD64006-1185-C743-B12D-1A8981BF6DFE}">
      <dgm:prSet/>
      <dgm:spPr/>
      <dgm:t>
        <a:bodyPr/>
        <a:lstStyle/>
        <a:p>
          <a:endParaRPr lang="en-US"/>
        </a:p>
      </dgm:t>
    </dgm:pt>
    <dgm:pt modelId="{F37552FD-2B8A-CC47-AE4A-E6EFA55797E5}" type="pres">
      <dgm:prSet presAssocID="{09F6FE98-3A67-B747-BF63-17BAF9CE19CA}" presName="Name0" presStyleCnt="0">
        <dgm:presLayoutVars>
          <dgm:dir/>
          <dgm:resizeHandles val="exact"/>
        </dgm:presLayoutVars>
      </dgm:prSet>
      <dgm:spPr/>
    </dgm:pt>
    <dgm:pt modelId="{E3DEC594-F29A-684F-ADE8-E46D9596E988}" type="pres">
      <dgm:prSet presAssocID="{D529657A-D78C-774B-BE22-D4C3FC235295}" presName="node" presStyleLbl="node1" presStyleIdx="0" presStyleCnt="2" custScaleX="62518" custScaleY="75732">
        <dgm:presLayoutVars>
          <dgm:bulletEnabled val="1"/>
        </dgm:presLayoutVars>
      </dgm:prSet>
      <dgm:spPr/>
    </dgm:pt>
    <dgm:pt modelId="{15242D57-6223-6342-8484-C01B74015B4D}" type="pres">
      <dgm:prSet presAssocID="{822B560B-1B4E-F54F-9595-057E8AEDB610}" presName="sibTrans" presStyleLbl="sibTrans2D1" presStyleIdx="0" presStyleCnt="1" custScaleX="66914" custScaleY="58444"/>
      <dgm:spPr/>
    </dgm:pt>
    <dgm:pt modelId="{B1A76475-721E-8241-8543-E692C07A54C3}" type="pres">
      <dgm:prSet presAssocID="{822B560B-1B4E-F54F-9595-057E8AEDB610}" presName="connectorText" presStyleLbl="sibTrans2D1" presStyleIdx="0" presStyleCnt="1"/>
      <dgm:spPr/>
    </dgm:pt>
    <dgm:pt modelId="{89C1A730-6FA4-3B47-A73F-011D70427661}" type="pres">
      <dgm:prSet presAssocID="{4398C7B4-0773-9048-9FCF-998C07B826AD}" presName="node" presStyleLbl="node1" presStyleIdx="1" presStyleCnt="2" custScaleX="47163" custScaleY="62506">
        <dgm:presLayoutVars>
          <dgm:bulletEnabled val="1"/>
        </dgm:presLayoutVars>
      </dgm:prSet>
      <dgm:spPr/>
    </dgm:pt>
  </dgm:ptLst>
  <dgm:cxnLst>
    <dgm:cxn modelId="{BFD64006-1185-C743-B12D-1A8981BF6DFE}" srcId="{09F6FE98-3A67-B747-BF63-17BAF9CE19CA}" destId="{4398C7B4-0773-9048-9FCF-998C07B826AD}" srcOrd="1" destOrd="0" parTransId="{511609A4-EE1F-694C-9162-999F322615F7}" sibTransId="{E1770307-1D20-7545-94DC-27F46D9DB4CC}"/>
    <dgm:cxn modelId="{95BA9509-EBB5-CC4D-B2E9-E4ABEFD7B18A}" type="presOf" srcId="{822B560B-1B4E-F54F-9595-057E8AEDB610}" destId="{B1A76475-721E-8241-8543-E692C07A54C3}" srcOrd="1" destOrd="0" presId="urn:microsoft.com/office/officeart/2005/8/layout/process1"/>
    <dgm:cxn modelId="{346F4869-E3EC-6641-8F43-C0ABAA415850}" type="presOf" srcId="{4398C7B4-0773-9048-9FCF-998C07B826AD}" destId="{89C1A730-6FA4-3B47-A73F-011D70427661}" srcOrd="0" destOrd="0" presId="urn:microsoft.com/office/officeart/2005/8/layout/process1"/>
    <dgm:cxn modelId="{86C49F9F-5C11-0E4A-B63C-1525F60EE103}" type="presOf" srcId="{822B560B-1B4E-F54F-9595-057E8AEDB610}" destId="{15242D57-6223-6342-8484-C01B74015B4D}" srcOrd="0" destOrd="0" presId="urn:microsoft.com/office/officeart/2005/8/layout/process1"/>
    <dgm:cxn modelId="{B49FECB9-A39B-A74D-BF1E-C09E5E36C051}" type="presOf" srcId="{D529657A-D78C-774B-BE22-D4C3FC235295}" destId="{E3DEC594-F29A-684F-ADE8-E46D9596E988}" srcOrd="0" destOrd="0" presId="urn:microsoft.com/office/officeart/2005/8/layout/process1"/>
    <dgm:cxn modelId="{CE5F7AEF-A4E5-2F4D-B757-18F223CB326E}" type="presOf" srcId="{09F6FE98-3A67-B747-BF63-17BAF9CE19CA}" destId="{F37552FD-2B8A-CC47-AE4A-E6EFA55797E5}" srcOrd="0" destOrd="0" presId="urn:microsoft.com/office/officeart/2005/8/layout/process1"/>
    <dgm:cxn modelId="{EA8695F0-3255-E84A-BA4B-A016C14C69F5}" srcId="{09F6FE98-3A67-B747-BF63-17BAF9CE19CA}" destId="{D529657A-D78C-774B-BE22-D4C3FC235295}" srcOrd="0" destOrd="0" parTransId="{A46F3CE4-1286-D846-A287-0A11B7F000AB}" sibTransId="{822B560B-1B4E-F54F-9595-057E8AEDB610}"/>
    <dgm:cxn modelId="{A8605E2C-3E8E-9044-9D35-CCA7D88631E5}" type="presParOf" srcId="{F37552FD-2B8A-CC47-AE4A-E6EFA55797E5}" destId="{E3DEC594-F29A-684F-ADE8-E46D9596E988}" srcOrd="0" destOrd="0" presId="urn:microsoft.com/office/officeart/2005/8/layout/process1"/>
    <dgm:cxn modelId="{F79013D8-30FE-294F-82D0-39520B4FE32C}" type="presParOf" srcId="{F37552FD-2B8A-CC47-AE4A-E6EFA55797E5}" destId="{15242D57-6223-6342-8484-C01B74015B4D}" srcOrd="1" destOrd="0" presId="urn:microsoft.com/office/officeart/2005/8/layout/process1"/>
    <dgm:cxn modelId="{1794E983-3752-AD4E-B740-EDDC80679E62}" type="presParOf" srcId="{15242D57-6223-6342-8484-C01B74015B4D}" destId="{B1A76475-721E-8241-8543-E692C07A54C3}" srcOrd="0" destOrd="0" presId="urn:microsoft.com/office/officeart/2005/8/layout/process1"/>
    <dgm:cxn modelId="{74EBACC1-AB85-6C4C-99CF-DFFA079AF6F4}" type="presParOf" srcId="{F37552FD-2B8A-CC47-AE4A-E6EFA55797E5}" destId="{89C1A730-6FA4-3B47-A73F-011D70427661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88DDA9-41DB-5644-A867-562A3A2998FF}">
      <dsp:nvSpPr>
        <dsp:cNvPr id="0" name=""/>
        <dsp:cNvSpPr/>
      </dsp:nvSpPr>
      <dsp:spPr>
        <a:xfrm>
          <a:off x="0" y="428684"/>
          <a:ext cx="1055933" cy="107016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 Two half-maps</a:t>
          </a:r>
        </a:p>
      </dsp:txBody>
      <dsp:txXfrm>
        <a:off x="30927" y="459611"/>
        <a:ext cx="994079" cy="1008308"/>
      </dsp:txXfrm>
    </dsp:sp>
    <dsp:sp modelId="{EB7FF1F0-14D7-CE4F-8008-E30F5AD59D3A}">
      <dsp:nvSpPr>
        <dsp:cNvPr id="0" name=""/>
        <dsp:cNvSpPr/>
      </dsp:nvSpPr>
      <dsp:spPr>
        <a:xfrm rot="20740395">
          <a:off x="1180956" y="1208966"/>
          <a:ext cx="313861" cy="270926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182220" y="1273207"/>
        <a:ext cx="232583" cy="162556"/>
      </dsp:txXfrm>
    </dsp:sp>
    <dsp:sp modelId="{2DD4D1E3-6F01-F04B-A498-2C70A47488C8}">
      <dsp:nvSpPr>
        <dsp:cNvPr id="0" name=""/>
        <dsp:cNvSpPr/>
      </dsp:nvSpPr>
      <dsp:spPr>
        <a:xfrm>
          <a:off x="1648125" y="428684"/>
          <a:ext cx="2141599" cy="107016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Sharpen/average to create full map</a:t>
          </a:r>
        </a:p>
      </dsp:txBody>
      <dsp:txXfrm>
        <a:off x="1679469" y="460028"/>
        <a:ext cx="2078911" cy="1007474"/>
      </dsp:txXfrm>
    </dsp:sp>
    <dsp:sp modelId="{EA2BCD18-ED4E-394F-AB47-F2EE10487783}">
      <dsp:nvSpPr>
        <dsp:cNvPr id="0" name=""/>
        <dsp:cNvSpPr/>
      </dsp:nvSpPr>
      <dsp:spPr>
        <a:xfrm>
          <a:off x="3953816" y="760291"/>
          <a:ext cx="347875" cy="406948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953816" y="841681"/>
        <a:ext cx="243513" cy="244168"/>
      </dsp:txXfrm>
    </dsp:sp>
    <dsp:sp modelId="{1825D54D-BB5D-2E40-9129-A04E766D552B}">
      <dsp:nvSpPr>
        <dsp:cNvPr id="0" name=""/>
        <dsp:cNvSpPr/>
      </dsp:nvSpPr>
      <dsp:spPr>
        <a:xfrm>
          <a:off x="4446093" y="428684"/>
          <a:ext cx="1790491" cy="107016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 Identify macromolecule and solvent regions</a:t>
          </a:r>
        </a:p>
      </dsp:txBody>
      <dsp:txXfrm>
        <a:off x="4477437" y="460028"/>
        <a:ext cx="1727803" cy="1007474"/>
      </dsp:txXfrm>
    </dsp:sp>
    <dsp:sp modelId="{8E595756-33AB-6A46-9648-AB7D0D85238A}">
      <dsp:nvSpPr>
        <dsp:cNvPr id="0" name=""/>
        <dsp:cNvSpPr/>
      </dsp:nvSpPr>
      <dsp:spPr>
        <a:xfrm>
          <a:off x="6400677" y="760291"/>
          <a:ext cx="347875" cy="406948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400677" y="841681"/>
        <a:ext cx="243513" cy="244168"/>
      </dsp:txXfrm>
    </dsp:sp>
    <dsp:sp modelId="{CADA7905-9CDF-EA46-A705-8627CE05BEB7}">
      <dsp:nvSpPr>
        <dsp:cNvPr id="0" name=""/>
        <dsp:cNvSpPr/>
      </dsp:nvSpPr>
      <dsp:spPr>
        <a:xfrm>
          <a:off x="6892953" y="428684"/>
          <a:ext cx="2000693" cy="1070162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Target histograms for macromolecule and solvent</a:t>
          </a:r>
        </a:p>
      </dsp:txBody>
      <dsp:txXfrm>
        <a:off x="6924297" y="460028"/>
        <a:ext cx="1938005" cy="10074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EC594-F29A-684F-ADE8-E46D9596E988}">
      <dsp:nvSpPr>
        <dsp:cNvPr id="0" name=""/>
        <dsp:cNvSpPr/>
      </dsp:nvSpPr>
      <dsp:spPr>
        <a:xfrm>
          <a:off x="115817" y="444988"/>
          <a:ext cx="1531850" cy="1573641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Fourier terms for two original half-maps</a:t>
          </a:r>
        </a:p>
      </dsp:txBody>
      <dsp:txXfrm>
        <a:off x="160683" y="489854"/>
        <a:ext cx="1442118" cy="1483909"/>
      </dsp:txXfrm>
    </dsp:sp>
    <dsp:sp modelId="{15242D57-6223-6342-8484-C01B74015B4D}">
      <dsp:nvSpPr>
        <dsp:cNvPr id="0" name=""/>
        <dsp:cNvSpPr/>
      </dsp:nvSpPr>
      <dsp:spPr>
        <a:xfrm>
          <a:off x="2138319" y="1045451"/>
          <a:ext cx="1598560" cy="276024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138319" y="1100656"/>
        <a:ext cx="1515753" cy="165614"/>
      </dsp:txXfrm>
    </dsp:sp>
    <dsp:sp modelId="{2DD4D1E3-6F01-F04B-A498-2C70A47488C8}">
      <dsp:nvSpPr>
        <dsp:cNvPr id="0" name=""/>
        <dsp:cNvSpPr/>
      </dsp:nvSpPr>
      <dsp:spPr>
        <a:xfrm>
          <a:off x="4139696" y="521898"/>
          <a:ext cx="1974559" cy="1419821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Map-phasing estimates of Fourier terms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1" kern="1200" baseline="0" dirty="0"/>
            <a:t>(one set for each half-map)</a:t>
          </a:r>
        </a:p>
      </dsp:txBody>
      <dsp:txXfrm>
        <a:off x="4181281" y="563483"/>
        <a:ext cx="1891389" cy="13366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EC594-F29A-684F-ADE8-E46D9596E988}">
      <dsp:nvSpPr>
        <dsp:cNvPr id="0" name=""/>
        <dsp:cNvSpPr/>
      </dsp:nvSpPr>
      <dsp:spPr>
        <a:xfrm>
          <a:off x="483" y="316523"/>
          <a:ext cx="2272817" cy="1651924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 dirty="0"/>
            <a:t>Calculate weighted average of two original and two map-phasing sets of Fourier terms</a:t>
          </a:r>
        </a:p>
      </dsp:txBody>
      <dsp:txXfrm>
        <a:off x="48866" y="364906"/>
        <a:ext cx="2176051" cy="1555158"/>
      </dsp:txXfrm>
    </dsp:sp>
    <dsp:sp modelId="{15242D57-6223-6342-8484-C01B74015B4D}">
      <dsp:nvSpPr>
        <dsp:cNvPr id="0" name=""/>
        <dsp:cNvSpPr/>
      </dsp:nvSpPr>
      <dsp:spPr>
        <a:xfrm>
          <a:off x="2764347" y="879022"/>
          <a:ext cx="515718" cy="526927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64347" y="984407"/>
        <a:ext cx="361003" cy="316157"/>
      </dsp:txXfrm>
    </dsp:sp>
    <dsp:sp modelId="{89C1A730-6FA4-3B47-A73F-011D70427661}">
      <dsp:nvSpPr>
        <dsp:cNvPr id="0" name=""/>
        <dsp:cNvSpPr/>
      </dsp:nvSpPr>
      <dsp:spPr>
        <a:xfrm>
          <a:off x="3727485" y="460771"/>
          <a:ext cx="1714592" cy="1363428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baseline="0" dirty="0"/>
            <a:t>6. Density-modified map</a:t>
          </a:r>
        </a:p>
      </dsp:txBody>
      <dsp:txXfrm>
        <a:off x="3767418" y="500704"/>
        <a:ext cx="1634726" cy="1283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53D3CEA-CE0E-1A46-B62A-1BBCDFAE752A}" type="datetimeFigureOut">
              <a:rPr lang="en-US"/>
              <a:pPr>
                <a:defRPr/>
              </a:pPr>
              <a:t>8/18/23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64E9CEE-95F9-6041-82A7-360E1CB41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05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B37CD57-F7B4-A34D-84EE-9A98E4D9FBE0}" type="datetime1">
              <a:rPr lang="en-US" altLang="x-none"/>
              <a:pPr>
                <a:defRPr/>
              </a:pPr>
              <a:t>8/18/23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7A6741DB-3BBA-6048-8F8D-CF0A9015113B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995891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methods for map improvement in X-ray and Cryo-EM</a:t>
            </a:r>
          </a:p>
          <a:p>
            <a:endParaRPr lang="en-US" dirty="0"/>
          </a:p>
          <a:p>
            <a:r>
              <a:rPr lang="en-US" dirty="0"/>
              <a:t>An important one is density modification.  This short talk and the tutorial we will run after it will illustrate the similarity of X-ray and Cryo-EM density modification and show you how to use it for Cryo-EM.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08322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Now let’s think of this curve as a Fourier sum of </a:t>
            </a:r>
            <a:r>
              <a:rPr lang="en-US" baseline="0" dirty="0" err="1"/>
              <a:t>sines</a:t>
            </a:r>
            <a:r>
              <a:rPr lang="en-US" baseline="0" dirty="0"/>
              <a:t> and cosines.  Just like crystallography where the map is a sum of Fourier terms.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99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We are going to figure out the *phase of one Fourier term given two things: One:  the * phases of all the other Fourier terms, and Two: our expectation that the * solvent is flat.  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99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Let’s take * out one Fourier term from our curve.  This will make a ripple in the map.</a:t>
            </a:r>
          </a:p>
          <a:p>
            <a:r>
              <a:rPr lang="en-US" baseline="0" dirty="0"/>
              <a:t> Notice that the solvent now has a * ripple in it.</a:t>
            </a:r>
          </a:p>
          <a:p>
            <a:r>
              <a:rPr lang="en-US" baseline="0" dirty="0"/>
              <a:t>and that the * protein atom is distorted.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99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aseline="0" dirty="0"/>
              <a:t>Now we are going to figure out the phase of the Fourier term we took out.  </a:t>
            </a:r>
          </a:p>
          <a:p>
            <a:r>
              <a:rPr lang="en-US" baseline="0" dirty="0"/>
              <a:t>We are going to notice what the solvent looks like when we add the term back with each possible phase.</a:t>
            </a:r>
          </a:p>
          <a:p>
            <a:endParaRPr lang="en-US" baseline="0" dirty="0"/>
          </a:p>
          <a:p>
            <a:r>
              <a:rPr lang="en-US" baseline="0" dirty="0"/>
              <a:t>Let’s start with the * poor map with a ripple.</a:t>
            </a:r>
          </a:p>
          <a:p>
            <a:r>
              <a:rPr lang="en-US" baseline="0" dirty="0"/>
              <a:t>If we add the Fourier term back in with the *correct phase the *solvent region becomes flat.   The Fourier term cancels the ripple.</a:t>
            </a:r>
          </a:p>
          <a:p>
            <a:r>
              <a:rPr lang="en-US" baseline="0" dirty="0"/>
              <a:t>Notice that the protein region is now * perfect again.</a:t>
            </a:r>
          </a:p>
          <a:p>
            <a:endParaRPr lang="en-US" baseline="0" dirty="0"/>
          </a:p>
          <a:p>
            <a:r>
              <a:rPr lang="en-US" baseline="0" dirty="0"/>
              <a:t>If we add the Fourier term back in with the * wrong phase, </a:t>
            </a:r>
          </a:p>
          <a:p>
            <a:r>
              <a:rPr lang="en-US" baseline="0" dirty="0"/>
              <a:t>the solvent region becomes even  *more rippled.</a:t>
            </a:r>
          </a:p>
          <a:p>
            <a:endParaRPr lang="en-US" baseline="0" dirty="0"/>
          </a:p>
          <a:p>
            <a:r>
              <a:rPr lang="en-US" baseline="0" dirty="0"/>
              <a:t>Now comparing the maps with the two possible phases, and only looking in the region of the solvent, it is obvious which is correct.  *</a:t>
            </a:r>
          </a:p>
          <a:p>
            <a:endParaRPr lang="en-US" baseline="0" dirty="0"/>
          </a:p>
          <a:p>
            <a:r>
              <a:rPr lang="en-US" baseline="0" dirty="0"/>
              <a:t>We have just accomplished two things:</a:t>
            </a:r>
          </a:p>
          <a:p>
            <a:r>
              <a:rPr lang="en-US" baseline="0" dirty="0"/>
              <a:t>We have used our expectation about the * flatness of the solvent to </a:t>
            </a:r>
          </a:p>
          <a:p>
            <a:r>
              <a:rPr lang="en-US" baseline="0" dirty="0"/>
              <a:t>identify the * phase of this one Fourier term</a:t>
            </a:r>
          </a:p>
          <a:p>
            <a:r>
              <a:rPr lang="en-US" baseline="0" dirty="0"/>
              <a:t>and this has * improved the map in the protein region.  We have just transferred information from one part of the map to another.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99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baseline="0" dirty="0"/>
            </a:br>
            <a:r>
              <a:rPr lang="en-US" baseline="0" dirty="0"/>
              <a:t>In the *real world</a:t>
            </a:r>
            <a:r>
              <a:rPr lang="mr-IN" baseline="0" dirty="0"/>
              <a:t>…</a:t>
            </a:r>
            <a:r>
              <a:rPr lang="en-US" baseline="0" dirty="0"/>
              <a:t>we don’t know the phases of the other Fourier terms exactly. Instead of getting a single correct phase, we get  map-based probabilities for each possible phase.</a:t>
            </a:r>
            <a:br>
              <a:rPr lang="en-US" baseline="0" dirty="0"/>
            </a:br>
            <a:r>
              <a:rPr lang="en-US" baseline="0" dirty="0"/>
              <a:t>We have * experimental phase information as well</a:t>
            </a:r>
          </a:p>
          <a:p>
            <a:r>
              <a:rPr lang="en-US" baseline="0" dirty="0"/>
              <a:t>We can *combine these to get our  density modification phase probability for this one Fourier term  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80149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Finally we use our new phase information to calculate a map.</a:t>
            </a:r>
          </a:p>
          <a:p>
            <a:r>
              <a:rPr lang="en-US" baseline="0" dirty="0"/>
              <a:t>To summarize the key points:</a:t>
            </a:r>
          </a:p>
          <a:p>
            <a:r>
              <a:rPr lang="en-US" baseline="0" dirty="0"/>
              <a:t>We * know what a good map looks like.</a:t>
            </a:r>
            <a:br>
              <a:rPr lang="en-US" baseline="0" dirty="0"/>
            </a:br>
            <a:r>
              <a:rPr lang="en-US" baseline="0" dirty="0"/>
              <a:t>If we can *improve the phases by improving the map anywhere, we automatically improve the map everywhere.</a:t>
            </a:r>
          </a:p>
          <a:p>
            <a:r>
              <a:rPr lang="en-US" baseline="0" dirty="0"/>
              <a:t>* Density modification transfers information from one part of the map to another *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009178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original</a:t>
            </a:r>
            <a:r>
              <a:rPr lang="en-US" baseline="0" dirty="0"/>
              <a:t> map is implausible because it has a noisy solvent and density profile is unlike that of typical protein.</a:t>
            </a:r>
          </a:p>
          <a:p>
            <a:r>
              <a:rPr lang="en-US" baseline="0" dirty="0"/>
              <a:t>The density-modified map is more plausible with flat solvent and density histograms similar those of typical protein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33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Flow chart of density modification.</a:t>
            </a:r>
            <a:r>
              <a:rPr lang="en-US" baseline="0" dirty="0"/>
              <a:t> Operations in real-space are in blue and those in reciprocal-space are in green.</a:t>
            </a:r>
          </a:p>
          <a:p>
            <a:r>
              <a:rPr lang="en-US" baseline="0" dirty="0"/>
              <a:t>Note that recombination is different in cryo-EM from crystallography because the starting errors have a different 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D0FC6-8B05-374D-A5FF-D16839BAD8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752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697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Fig. 2C,D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Figs. 2C and 2D show a loop region (residues A793-A804) that is poorly resolved in 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-galactosidase map at a resolution of 2.2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(EMDB entry 2984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27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; PDB entry 5a1a; Fig. 2C and Supplementary Fig. 1A), but is clear in the density-modified map (Fig. 2D). 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Figs. 2E and 2F show a 5.8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cryo-EM map of a guanylate cyclase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(EMDB entry 20282, PDB entry 6pas).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87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</a:t>
            </a:r>
            <a:r>
              <a:rPr lang="en-US" baseline="0" dirty="0"/>
              <a:t>Experimental X-ray map (MIR phasing, density modified) at resolution of 3.8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Å</a:t>
            </a:r>
            <a:r>
              <a:rPr lang="en-US" baseline="0" dirty="0"/>
              <a:t> of </a:t>
            </a:r>
            <a:r>
              <a:rPr lang="en-US" baseline="0" dirty="0" err="1"/>
              <a:t>groEL</a:t>
            </a:r>
            <a:r>
              <a:rPr lang="en-US" baseline="0" dirty="0"/>
              <a:t> showing residues 10-170 (masked around atoms in these residues).</a:t>
            </a:r>
            <a:endParaRPr lang="en-US" dirty="0"/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 </a:t>
            </a:r>
            <a:r>
              <a:rPr lang="en-US" baseline="0" dirty="0"/>
              <a:t>Experimental cryo-EM map at resolution of 3.5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Å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baseline="0" dirty="0"/>
              <a:t>of </a:t>
            </a:r>
            <a:r>
              <a:rPr lang="en-US" baseline="0" dirty="0" err="1"/>
              <a:t>groEL</a:t>
            </a:r>
            <a:r>
              <a:rPr lang="en-US" baseline="0" dirty="0"/>
              <a:t> showing residues 10-170 (masked around atoms in these residues).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363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Fig. 2C,D 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Figs. 2C and 2D show a loop region (residues A793-A804) that is poorly resolved in 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  <a:sym typeface="Symbol" pitchFamily="2" charset="2"/>
              </a:rPr>
              <a:t>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-galactosidase map at a resolution of 2.2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(EMDB entry 2984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27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; PDB entry 5a1a; Fig. 2C and Supplementary Fig. 1A), but is clear in the density-modified map (Fig. 2D). 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Figs. 2E and 2F show a 5.8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cryo-EM map of a guanylate cyclase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28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(EMDB entry 20282, PDB entry 6pas).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9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11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dirty="0"/>
              <a:t>NEXT:  Careful scaling of SAD data is important….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9532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the same data, *poor phases lead to a *noisy map and *good phases give a *clear map.</a:t>
            </a:r>
          </a:p>
          <a:p>
            <a:endParaRPr lang="en-US" dirty="0"/>
          </a:p>
          <a:p>
            <a:r>
              <a:rPr lang="en-US" baseline="0" dirty="0"/>
              <a:t>Density modification is improving the phases to obtain a clear map. *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4953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Look at these two maps.  The on the left is noisy and the one on the right is clear.</a:t>
            </a:r>
          </a:p>
          <a:p>
            <a:r>
              <a:rPr lang="en-US" baseline="0" dirty="0"/>
              <a:t>We can list things that are different in the clear map:</a:t>
            </a:r>
          </a:p>
          <a:p>
            <a:r>
              <a:rPr lang="en-US" baseline="0" dirty="0"/>
              <a:t>*A flat solvent region. This region is featureless because the water molecules in the crystal are in different places in each unit cell and we just see the average.</a:t>
            </a:r>
          </a:p>
          <a:p>
            <a:r>
              <a:rPr lang="en-US" baseline="0" dirty="0"/>
              <a:t>*Good connectivity. </a:t>
            </a:r>
          </a:p>
          <a:p>
            <a:pPr marL="171450" indent="-171450">
              <a:buFontTx/>
              <a:buChar char="•"/>
            </a:pPr>
            <a:r>
              <a:rPr lang="en-US" baseline="0" dirty="0"/>
              <a:t>Clear density that looks like a protein. 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48418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are going to improve the noisy map to create the clear map using two key facts:</a:t>
            </a:r>
          </a:p>
          <a:p>
            <a:r>
              <a:rPr lang="en-US" baseline="0" dirty="0"/>
              <a:t>First, we know what a good map looks like.</a:t>
            </a:r>
          </a:p>
          <a:p>
            <a:r>
              <a:rPr lang="en-US" baseline="0" dirty="0"/>
              <a:t>Second, and most importantly, if we can IMPROVE THE PHASES by improving the map anywhere, we automatically improve the map everywhere. 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171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Here is our strategy:</a:t>
            </a:r>
          </a:p>
          <a:p>
            <a:r>
              <a:rPr lang="en-US" baseline="0" dirty="0"/>
              <a:t>Identify places in the noisy map where we know how to improve the density. We might be pretty sure that the density in the upper </a:t>
            </a:r>
          </a:p>
          <a:p>
            <a:r>
              <a:rPr lang="en-US" baseline="0" dirty="0"/>
              <a:t>* right is flat.  Now we can ask a question like:</a:t>
            </a:r>
          </a:p>
          <a:p>
            <a:r>
              <a:rPr lang="en-US" baseline="0" dirty="0"/>
              <a:t>* What phases that are consistent with our experimental measurements would lead to flat density in the upper right?</a:t>
            </a:r>
          </a:p>
          <a:p>
            <a:r>
              <a:rPr lang="en-US" baseline="0" dirty="0"/>
              <a:t>* Those phases can lead to a map that is better everywhere.  So now</a:t>
            </a:r>
            <a:r>
              <a:rPr lang="mr-IN" baseline="0" dirty="0"/>
              <a:t>…</a:t>
            </a:r>
            <a:r>
              <a:rPr lang="en-US" baseline="0" dirty="0"/>
              <a:t>how do we do this in practice?  We are going to see how this is done in the procedure known as “statistical” or “maximum-likelihood” density modification.  *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(Note the process has a few more steps, but this is the essence of it.  To get the map on the right we actually used two characteristics of the map: flatness of solvent and distribution of density in the protein region, and the phase improvement process was iterated many times.)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39958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Let’s look at a 1-dimensional example that has all the details of statistical density modification </a:t>
            </a:r>
          </a:p>
          <a:p>
            <a:r>
              <a:rPr lang="en-US" baseline="0" dirty="0"/>
              <a:t>Let’s imagine a crystal with one protein atom (the *  peak in this 1-D curve)</a:t>
            </a:r>
          </a:p>
          <a:p>
            <a:r>
              <a:rPr lang="en-US" baseline="0" dirty="0"/>
              <a:t>and a flat solvent (the * flat part of the curve) 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6741DB-3BBA-6048-8F8D-CF0A9015113B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91399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7909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5478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504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7120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0104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52032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206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94522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08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650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4704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3763" y="3535363"/>
            <a:ext cx="7358062" cy="7953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x-none">
                <a:sym typeface="Gill Sans" charset="0"/>
              </a:rPr>
              <a:t>Second level</a:t>
            </a:r>
          </a:p>
          <a:p>
            <a:pPr lvl="2"/>
            <a:r>
              <a:rPr lang="en-US" altLang="x-none">
                <a:sym typeface="Gill Sans" charset="0"/>
              </a:rPr>
              <a:t>Third level</a:t>
            </a:r>
          </a:p>
          <a:p>
            <a:pPr lvl="3"/>
            <a:r>
              <a:rPr lang="en-US" altLang="x-none">
                <a:sym typeface="Gill Sans" charset="0"/>
              </a:rPr>
              <a:t>Fourth level</a:t>
            </a:r>
          </a:p>
          <a:p>
            <a:pPr lvl="4"/>
            <a:r>
              <a:rPr lang="en-US" altLang="x-none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152525"/>
            <a:ext cx="7358062" cy="23209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5" r:id="rId1"/>
    <p:sldLayoutId id="2147486586" r:id="rId2"/>
    <p:sldLayoutId id="2147486587" r:id="rId3"/>
    <p:sldLayoutId id="2147486588" r:id="rId4"/>
    <p:sldLayoutId id="2147486589" r:id="rId5"/>
    <p:sldLayoutId id="2147486590" r:id="rId6"/>
    <p:sldLayoutId id="2147486591" r:id="rId7"/>
    <p:sldLayoutId id="2147486592" r:id="rId8"/>
    <p:sldLayoutId id="2147486593" r:id="rId9"/>
    <p:sldLayoutId id="2147486594" r:id="rId10"/>
    <p:sldLayoutId id="214748659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  <a:sym typeface="Gill Sans" charset="0"/>
        </a:defRPr>
      </a:lvl9pPr>
    </p:titleStyle>
    <p:bodyStyle>
      <a:lvl1pPr marL="239713" indent="-239713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22288" indent="-200025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03275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23950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446213" indent="-160338" algn="ctr" rtl="0" eaLnBrk="0" fontAlgn="base" hangingPunct="0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8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0.e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17.xml"/><Relationship Id="rId16" Type="http://schemas.openxmlformats.org/officeDocument/2006/relationships/diagramLayout" Target="../diagrams/layout3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image" Target="../media/image25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tif"/><Relationship Id="rId5" Type="http://schemas.openxmlformats.org/officeDocument/2006/relationships/image" Target="../media/image34.tif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phenix-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367" y="101598"/>
            <a:ext cx="20574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79549" y="4912252"/>
            <a:ext cx="7984902" cy="900112"/>
          </a:xfrm>
          <a:prstGeom prst="rect">
            <a:avLst/>
          </a:prstGeom>
        </p:spPr>
        <p:txBody>
          <a:bodyPr/>
          <a:lstStyle>
            <a:lvl1pPr marL="239713" indent="-239713" algn="ctr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522288" indent="-200025" algn="ctr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803275" indent="-160338" algn="ctr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1123950" indent="-160338" algn="ctr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1446213" indent="-160338" algn="ctr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21457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642915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964372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1285829" algn="ctr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0" indent="0" eaLnBrk="1" hangingPunct="1"/>
            <a:r>
              <a:rPr lang="en-US" sz="2400" dirty="0">
                <a:solidFill>
                  <a:srgbClr val="404040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Tom </a:t>
            </a:r>
            <a:r>
              <a:rPr lang="en-US" sz="2400" dirty="0" err="1">
                <a:solidFill>
                  <a:srgbClr val="404040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Terwilliger</a:t>
            </a:r>
            <a:endParaRPr lang="en-US" sz="2400" dirty="0">
              <a:solidFill>
                <a:srgbClr val="404040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  <a:p>
            <a:pPr marL="0" indent="0" eaLnBrk="1" hangingPunct="1"/>
            <a:r>
              <a:rPr lang="en-US" sz="2400" dirty="0">
                <a:solidFill>
                  <a:srgbClr val="404040"/>
                </a:solidFill>
                <a:latin typeface="Gill Sans" charset="0"/>
                <a:ea typeface="ヒラギノ角ゴ ProN W3" charset="0"/>
                <a:cs typeface="ヒラギノ角ゴ ProN W3" charset="0"/>
              </a:rPr>
              <a:t>Los Alamos National Laboratory/New Mexico Consortium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5" y="6209238"/>
            <a:ext cx="219868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0" y="5886974"/>
            <a:ext cx="736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956" y="5935130"/>
            <a:ext cx="13033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64" y="6098643"/>
            <a:ext cx="16859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3350" y="1297457"/>
            <a:ext cx="8877300" cy="1191816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lvl="0" algn="ctr" eaLnBrk="1" hangingPunct="1"/>
            <a:r>
              <a:rPr lang="en-US" sz="3200" dirty="0"/>
              <a:t>Density modification in crystallography and cryo-EM</a:t>
            </a:r>
            <a:endParaRPr lang="en-US" sz="3200" dirty="0">
              <a:solidFill>
                <a:srgbClr val="404040"/>
              </a:solidFill>
              <a:latin typeface="Helvetica"/>
              <a:ea typeface="ヒラギノ角ゴ ProN W3" charset="0"/>
              <a:cs typeface="Helvetica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EF9C303D-C4FF-50B4-829E-586298808BAC}"/>
              </a:ext>
            </a:extLst>
          </p:cNvPr>
          <p:cNvSpPr>
            <a:spLocks/>
          </p:cNvSpPr>
          <p:nvPr/>
        </p:nvSpPr>
        <p:spPr bwMode="auto">
          <a:xfrm>
            <a:off x="0" y="3315748"/>
            <a:ext cx="9144000" cy="119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r>
              <a:rPr lang="en-US" sz="2400" b="1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Phenix Workshop</a:t>
            </a:r>
          </a:p>
          <a:p>
            <a:r>
              <a:rPr lang="en-US" sz="2400" dirty="0" err="1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IUCr</a:t>
            </a:r>
            <a:r>
              <a:rPr lang="en-US" sz="2400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 Congress, Melbourne</a:t>
            </a:r>
          </a:p>
          <a:p>
            <a:r>
              <a:rPr lang="en-US" sz="2400" dirty="0">
                <a:solidFill>
                  <a:srgbClr val="404040"/>
                </a:solidFill>
                <a:ea typeface="ＭＳ Ｐゴシック" charset="0"/>
                <a:cs typeface="ＭＳ Ｐゴシック" charset="0"/>
              </a:rPr>
              <a:t>22 September, 2023</a:t>
            </a:r>
          </a:p>
        </p:txBody>
      </p:sp>
    </p:spTree>
    <p:extLst>
      <p:ext uri="{BB962C8B-B14F-4D97-AF65-F5344CB8AC3E}">
        <p14:creationId xmlns:p14="http://schemas.microsoft.com/office/powerpoint/2010/main" val="33969505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1258421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92100" y="1258422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92100" y="71878"/>
            <a:ext cx="8160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One-dimensional example:</a:t>
            </a:r>
          </a:p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One atom and a flat solvent region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12287" y="2680981"/>
          <a:ext cx="3044610" cy="1491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705600" imgH="3302000" progId="Excel.Chart.8">
                  <p:embed/>
                </p:oleObj>
              </mc:Choice>
              <mc:Fallback>
                <p:oleObj name="Chart" r:id="rId3" imgW="6705600" imgH="3302000" progId="Excel.Chart.8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87" y="2680981"/>
                        <a:ext cx="3044610" cy="1491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370134" y="2616844"/>
            <a:ext cx="1965453" cy="1549590"/>
            <a:chOff x="1318818" y="1064694"/>
            <a:chExt cx="1965453" cy="1549590"/>
          </a:xfrm>
        </p:grpSpPr>
        <p:sp>
          <p:nvSpPr>
            <p:cNvPr id="9" name="Oval 15"/>
            <p:cNvSpPr>
              <a:spLocks noChangeArrowheads="1"/>
            </p:cNvSpPr>
            <p:nvPr/>
          </p:nvSpPr>
          <p:spPr bwMode="auto">
            <a:xfrm>
              <a:off x="1318818" y="1064694"/>
              <a:ext cx="900631" cy="1549590"/>
            </a:xfrm>
            <a:prstGeom prst="ellipse">
              <a:avLst/>
            </a:prstGeom>
            <a:noFill/>
            <a:ln w="50800">
              <a:solidFill>
                <a:srgbClr val="E85A4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x-none" altLang="x-none" sz="1351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10" name="Rectangle 2"/>
            <p:cNvSpPr txBox="1">
              <a:spLocks noChangeArrowheads="1"/>
            </p:cNvSpPr>
            <p:nvPr/>
          </p:nvSpPr>
          <p:spPr bwMode="auto">
            <a:xfrm>
              <a:off x="2275103" y="1180623"/>
              <a:ext cx="1009168" cy="448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E85A4F"/>
                  </a:solidFill>
                  <a:latin typeface="Arial"/>
                  <a:ea typeface="ＭＳ Ｐゴシック" charset="-128"/>
                  <a:cs typeface="Arial"/>
                </a:rPr>
                <a:t>Protein atom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17448" y="3224179"/>
            <a:ext cx="2382489" cy="1081062"/>
            <a:chOff x="1966132" y="1672029"/>
            <a:chExt cx="2382489" cy="1081062"/>
          </a:xfrm>
        </p:grpSpPr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1966132" y="1988287"/>
              <a:ext cx="1446430" cy="764804"/>
            </a:xfrm>
            <a:prstGeom prst="ellipse">
              <a:avLst/>
            </a:prstGeom>
            <a:noFill/>
            <a:ln w="50800">
              <a:solidFill>
                <a:srgbClr val="F3D25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x-none" altLang="x-none" sz="1351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13" name="Rectangle 2"/>
            <p:cNvSpPr txBox="1">
              <a:spLocks noChangeArrowheads="1"/>
            </p:cNvSpPr>
            <p:nvPr/>
          </p:nvSpPr>
          <p:spPr bwMode="auto">
            <a:xfrm>
              <a:off x="3129023" y="1672029"/>
              <a:ext cx="121959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Flat solvent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65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A Fourier sum of </a:t>
            </a:r>
            <a:r>
              <a:rPr lang="en-US" sz="3200" b="1" dirty="0" err="1">
                <a:solidFill>
                  <a:srgbClr val="808080">
                    <a:lumMod val="50000"/>
                  </a:srgbClr>
                </a:solidFill>
              </a:rPr>
              <a:t>sines</a:t>
            </a:r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 and cosines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2572" y="4694947"/>
            <a:ext cx="2956332" cy="1473969"/>
            <a:chOff x="506015" y="2235200"/>
            <a:chExt cx="2205637" cy="112663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0" r="10825"/>
            <a:stretch/>
          </p:blipFill>
          <p:spPr>
            <a:xfrm>
              <a:off x="506015" y="2741450"/>
              <a:ext cx="2205637" cy="62038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r="49836"/>
            <a:stretch/>
          </p:blipFill>
          <p:spPr>
            <a:xfrm>
              <a:off x="533895" y="2235200"/>
              <a:ext cx="2150071" cy="620388"/>
            </a:xfrm>
            <a:prstGeom prst="rect">
              <a:avLst/>
            </a:prstGeom>
          </p:spPr>
        </p:pic>
      </p:grp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237010" y="5108413"/>
            <a:ext cx="1952788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42891" algn="l"/>
                <a:tab pos="685783" algn="l"/>
                <a:tab pos="1028674" algn="l"/>
                <a:tab pos="1371566" algn="l"/>
                <a:tab pos="1714457" algn="l"/>
                <a:tab pos="2057349" algn="l"/>
                <a:tab pos="2400240" algn="l"/>
                <a:tab pos="2743131" algn="l"/>
                <a:tab pos="3086023" algn="l"/>
                <a:tab pos="3428914" algn="l"/>
                <a:tab pos="3771806" algn="l"/>
                <a:tab pos="4114697" algn="l"/>
                <a:tab pos="4457589" algn="l"/>
                <a:tab pos="4800480" algn="l"/>
                <a:tab pos="5143371" algn="l"/>
                <a:tab pos="5486263" algn="l"/>
                <a:tab pos="5829154" algn="l"/>
                <a:tab pos="6172046" algn="l"/>
                <a:tab pos="6514937" algn="l"/>
                <a:tab pos="6857829" algn="l"/>
              </a:tabLst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Fourier terms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42891" algn="l"/>
                <a:tab pos="685783" algn="l"/>
                <a:tab pos="1028674" algn="l"/>
                <a:tab pos="1371566" algn="l"/>
                <a:tab pos="1714457" algn="l"/>
                <a:tab pos="2057349" algn="l"/>
                <a:tab pos="2400240" algn="l"/>
                <a:tab pos="2743131" algn="l"/>
                <a:tab pos="3086023" algn="l"/>
                <a:tab pos="3428914" algn="l"/>
                <a:tab pos="3771806" algn="l"/>
                <a:tab pos="4114697" algn="l"/>
                <a:tab pos="4457589" algn="l"/>
                <a:tab pos="4800480" algn="l"/>
                <a:tab pos="5143371" algn="l"/>
                <a:tab pos="5486263" algn="l"/>
                <a:tab pos="5829154" algn="l"/>
                <a:tab pos="6172046" algn="l"/>
                <a:tab pos="6514937" algn="l"/>
                <a:tab pos="6857829" algn="l"/>
              </a:tabLst>
              <a:defRPr/>
            </a:pPr>
            <a:r>
              <a:rPr lang="en-GB" sz="1600" i="1" kern="0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sum to make the curve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819009" y="1977404"/>
            <a:ext cx="13622" cy="4705819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312287" y="2680981"/>
          <a:ext cx="3044610" cy="1491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6705600" imgH="3302000" progId="Excel.Chart.8">
                  <p:embed/>
                </p:oleObj>
              </mc:Choice>
              <mc:Fallback>
                <p:oleObj name="Chart" r:id="rId4" imgW="6705600" imgH="3302000" progId="Excel.Chart.8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87" y="2680981"/>
                        <a:ext cx="3044610" cy="1491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1370134" y="2616844"/>
            <a:ext cx="1965453" cy="1549590"/>
            <a:chOff x="1318818" y="1064694"/>
            <a:chExt cx="1965453" cy="1549590"/>
          </a:xfrm>
        </p:grpSpPr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1318818" y="1064694"/>
              <a:ext cx="900631" cy="1549590"/>
            </a:xfrm>
            <a:prstGeom prst="ellipse">
              <a:avLst/>
            </a:prstGeom>
            <a:noFill/>
            <a:ln w="50800">
              <a:solidFill>
                <a:srgbClr val="E85A4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x-none" altLang="x-none" sz="1351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23" name="Rectangle 2"/>
            <p:cNvSpPr txBox="1">
              <a:spLocks noChangeArrowheads="1"/>
            </p:cNvSpPr>
            <p:nvPr/>
          </p:nvSpPr>
          <p:spPr bwMode="auto">
            <a:xfrm>
              <a:off x="2275103" y="1180623"/>
              <a:ext cx="1009168" cy="448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E85A4F"/>
                  </a:solidFill>
                  <a:latin typeface="Arial"/>
                  <a:ea typeface="ＭＳ Ｐゴシック" charset="-128"/>
                  <a:cs typeface="Arial"/>
                </a:rPr>
                <a:t>Protein atom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17448" y="3224179"/>
            <a:ext cx="2382489" cy="1081062"/>
            <a:chOff x="1966132" y="1672029"/>
            <a:chExt cx="2382489" cy="1081062"/>
          </a:xfrm>
        </p:grpSpPr>
        <p:sp>
          <p:nvSpPr>
            <p:cNvPr id="25" name="Oval 14"/>
            <p:cNvSpPr>
              <a:spLocks noChangeArrowheads="1"/>
            </p:cNvSpPr>
            <p:nvPr/>
          </p:nvSpPr>
          <p:spPr bwMode="auto">
            <a:xfrm>
              <a:off x="1966132" y="1988287"/>
              <a:ext cx="1446430" cy="764804"/>
            </a:xfrm>
            <a:prstGeom prst="ellipse">
              <a:avLst/>
            </a:prstGeom>
            <a:noFill/>
            <a:ln w="50800">
              <a:solidFill>
                <a:srgbClr val="F3D25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x-none" altLang="x-none" sz="1351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26" name="Rectangle 2"/>
            <p:cNvSpPr txBox="1">
              <a:spLocks noChangeArrowheads="1"/>
            </p:cNvSpPr>
            <p:nvPr/>
          </p:nvSpPr>
          <p:spPr bwMode="auto">
            <a:xfrm>
              <a:off x="3129023" y="1672029"/>
              <a:ext cx="121959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Flat solvent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256467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3200" y="169335"/>
            <a:ext cx="877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  <a:cs typeface="ヒラギノ角ゴ ProN W3"/>
              </a:rPr>
              <a:t>“Map phasing”: key to density modification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56221" y="2501398"/>
            <a:ext cx="3508406" cy="2025573"/>
            <a:chOff x="5305243" y="1423873"/>
            <a:chExt cx="3508406" cy="2025573"/>
          </a:xfrm>
        </p:grpSpPr>
        <p:grpSp>
          <p:nvGrpSpPr>
            <p:cNvPr id="14" name="Group 13"/>
            <p:cNvGrpSpPr/>
            <p:nvPr/>
          </p:nvGrpSpPr>
          <p:grpSpPr>
            <a:xfrm>
              <a:off x="5356980" y="1975477"/>
              <a:ext cx="2956332" cy="1473969"/>
              <a:chOff x="506015" y="2235200"/>
              <a:chExt cx="2205637" cy="1126638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0" r="10825"/>
              <a:stretch/>
            </p:blipFill>
            <p:spPr>
              <a:xfrm>
                <a:off x="506015" y="2741450"/>
                <a:ext cx="2205637" cy="62038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" r="49836"/>
              <a:stretch/>
            </p:blipFill>
            <p:spPr>
              <a:xfrm>
                <a:off x="533895" y="2235200"/>
                <a:ext cx="2150071" cy="620388"/>
              </a:xfrm>
              <a:prstGeom prst="rect">
                <a:avLst/>
              </a:prstGeom>
            </p:spPr>
          </p:pic>
        </p:grpSp>
        <p:sp>
          <p:nvSpPr>
            <p:cNvPr id="17" name="Rectangle 2"/>
            <p:cNvSpPr txBox="1">
              <a:spLocks noChangeArrowheads="1"/>
            </p:cNvSpPr>
            <p:nvPr/>
          </p:nvSpPr>
          <p:spPr bwMode="auto">
            <a:xfrm>
              <a:off x="5305243" y="1423873"/>
              <a:ext cx="3508406" cy="508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4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1) All other Fourier terms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01818" y="5240119"/>
            <a:ext cx="3638752" cy="1337613"/>
            <a:chOff x="4811486" y="2976022"/>
            <a:chExt cx="3638752" cy="1337613"/>
          </a:xfrm>
        </p:grpSpPr>
        <p:graphicFrame>
          <p:nvGraphicFramePr>
            <p:cNvPr id="29" name="Object 2"/>
            <p:cNvGraphicFramePr>
              <a:graphicFrameLocks noChangeAspect="1"/>
            </p:cNvGraphicFramePr>
            <p:nvPr/>
          </p:nvGraphicFramePr>
          <p:xfrm>
            <a:off x="6143516" y="2984419"/>
            <a:ext cx="2228850" cy="1091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4" imgW="6705600" imgH="3302000" progId="Excel.Chart.8">
                    <p:embed/>
                  </p:oleObj>
                </mc:Choice>
                <mc:Fallback>
                  <p:oleObj name="Chart" r:id="rId4" imgW="6705600" imgH="3302000" progId="Excel.Chart.8">
                    <p:embed/>
                    <p:pic>
                      <p:nvPicPr>
                        <p:cNvPr id="2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43516" y="2984419"/>
                          <a:ext cx="2228850" cy="10918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508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" name="Group 29"/>
            <p:cNvGrpSpPr/>
            <p:nvPr/>
          </p:nvGrpSpPr>
          <p:grpSpPr>
            <a:xfrm>
              <a:off x="4811486" y="2976022"/>
              <a:ext cx="3638752" cy="1337613"/>
              <a:chOff x="-719737" y="840437"/>
              <a:chExt cx="3638752" cy="1337613"/>
            </a:xfrm>
          </p:grpSpPr>
          <p:sp>
            <p:nvSpPr>
              <p:cNvPr id="31" name="Oval 14"/>
              <p:cNvSpPr>
                <a:spLocks noChangeArrowheads="1"/>
              </p:cNvSpPr>
              <p:nvPr/>
            </p:nvSpPr>
            <p:spPr bwMode="auto">
              <a:xfrm>
                <a:off x="2004615" y="1435100"/>
                <a:ext cx="914400" cy="742950"/>
              </a:xfrm>
              <a:prstGeom prst="ellipse">
                <a:avLst/>
              </a:prstGeom>
              <a:noFill/>
              <a:ln w="50800">
                <a:solidFill>
                  <a:srgbClr val="F3D25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N W3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N W3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N W3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N W3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ヒラギノ角ゴ ProN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N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N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N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N W3" charset="-128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x-none" altLang="x-none" sz="1351">
                  <a:solidFill>
                    <a:prstClr val="white"/>
                  </a:solidFill>
                  <a:ea typeface="ＭＳ Ｐゴシック" charset="-128"/>
                </a:endParaRPr>
              </a:p>
            </p:txBody>
          </p:sp>
          <p:sp>
            <p:nvSpPr>
              <p:cNvPr id="32" name="Rectangle 2"/>
              <p:cNvSpPr txBox="1">
                <a:spLocks noChangeArrowheads="1"/>
              </p:cNvSpPr>
              <p:nvPr/>
            </p:nvSpPr>
            <p:spPr bwMode="auto">
              <a:xfrm>
                <a:off x="-719737" y="840437"/>
                <a:ext cx="1219598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67500" tIns="35100" rIns="67500" bIns="35100" anchor="ctr"/>
              <a:lstStyle/>
              <a:p>
                <a:pPr algn="ctr" eaLnBrk="1" fontAlgn="auto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342891" algn="l"/>
                    <a:tab pos="685783" algn="l"/>
                    <a:tab pos="1028674" algn="l"/>
                    <a:tab pos="1371566" algn="l"/>
                    <a:tab pos="1714457" algn="l"/>
                    <a:tab pos="2057349" algn="l"/>
                    <a:tab pos="2400240" algn="l"/>
                    <a:tab pos="2743131" algn="l"/>
                    <a:tab pos="3086023" algn="l"/>
                    <a:tab pos="3428914" algn="l"/>
                    <a:tab pos="3771806" algn="l"/>
                    <a:tab pos="4114697" algn="l"/>
                    <a:tab pos="4457589" algn="l"/>
                    <a:tab pos="4800480" algn="l"/>
                    <a:tab pos="5143371" algn="l"/>
                    <a:tab pos="5486263" algn="l"/>
                    <a:tab pos="5829154" algn="l"/>
                    <a:tab pos="6172046" algn="l"/>
                    <a:tab pos="6514937" algn="l"/>
                    <a:tab pos="6857829" algn="l"/>
                  </a:tabLst>
                  <a:defRPr/>
                </a:pPr>
                <a:r>
                  <a:rPr lang="en-GB" sz="2400" kern="0" dirty="0">
                    <a:solidFill>
                      <a:srgbClr val="1F497D"/>
                    </a:solidFill>
                    <a:latin typeface="Arial"/>
                    <a:ea typeface="ＭＳ Ｐゴシック" charset="-128"/>
                    <a:cs typeface="Arial"/>
                  </a:rPr>
                  <a:t>2) Flat solvent</a:t>
                </a:r>
              </a:p>
            </p:txBody>
          </p:sp>
        </p:grpSp>
      </p:grpSp>
      <p:sp>
        <p:nvSpPr>
          <p:cNvPr id="33" name="TextBox 32"/>
          <p:cNvSpPr txBox="1"/>
          <p:nvPr/>
        </p:nvSpPr>
        <p:spPr>
          <a:xfrm>
            <a:off x="4512228" y="1143312"/>
            <a:ext cx="4032008" cy="987504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sz="2600" dirty="0">
                <a:ea typeface="ＭＳ Ｐゴシック" charset="-128"/>
              </a:rPr>
              <a:t>Find out the phase of one Fourier term using:</a:t>
            </a: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/>
        </p:nvGraphicFramePr>
        <p:xfrm>
          <a:off x="312287" y="2680981"/>
          <a:ext cx="3044610" cy="1491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6705600" imgH="3302000" progId="Excel.Chart.8">
                  <p:embed/>
                </p:oleObj>
              </mc:Choice>
              <mc:Fallback>
                <p:oleObj name="Chart" r:id="rId6" imgW="6705600" imgH="3302000" progId="Excel.Chart.8">
                  <p:embed/>
                  <p:pic>
                    <p:nvPicPr>
                      <p:cNvPr id="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87" y="2680981"/>
                        <a:ext cx="3044610" cy="1491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5" name="Group 34"/>
          <p:cNvGrpSpPr/>
          <p:nvPr/>
        </p:nvGrpSpPr>
        <p:grpSpPr>
          <a:xfrm>
            <a:off x="1370134" y="2616844"/>
            <a:ext cx="1965453" cy="1549590"/>
            <a:chOff x="1318818" y="1064694"/>
            <a:chExt cx="1965453" cy="1549590"/>
          </a:xfrm>
        </p:grpSpPr>
        <p:sp>
          <p:nvSpPr>
            <p:cNvPr id="36" name="Oval 15"/>
            <p:cNvSpPr>
              <a:spLocks noChangeArrowheads="1"/>
            </p:cNvSpPr>
            <p:nvPr/>
          </p:nvSpPr>
          <p:spPr bwMode="auto">
            <a:xfrm>
              <a:off x="1318818" y="1064694"/>
              <a:ext cx="900631" cy="1549590"/>
            </a:xfrm>
            <a:prstGeom prst="ellipse">
              <a:avLst/>
            </a:prstGeom>
            <a:noFill/>
            <a:ln w="50800">
              <a:solidFill>
                <a:srgbClr val="E85A4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x-none" altLang="x-none" sz="1351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37" name="Rectangle 2"/>
            <p:cNvSpPr txBox="1">
              <a:spLocks noChangeArrowheads="1"/>
            </p:cNvSpPr>
            <p:nvPr/>
          </p:nvSpPr>
          <p:spPr bwMode="auto">
            <a:xfrm>
              <a:off x="2275103" y="1180623"/>
              <a:ext cx="1009168" cy="448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E85A4F"/>
                  </a:solidFill>
                  <a:latin typeface="Arial"/>
                  <a:ea typeface="ＭＳ Ｐゴシック" charset="-128"/>
                  <a:cs typeface="Arial"/>
                </a:rPr>
                <a:t>Protein atom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17448" y="3224179"/>
            <a:ext cx="2382489" cy="1081062"/>
            <a:chOff x="1966132" y="1672029"/>
            <a:chExt cx="2382489" cy="1081062"/>
          </a:xfrm>
        </p:grpSpPr>
        <p:sp>
          <p:nvSpPr>
            <p:cNvPr id="39" name="Oval 14"/>
            <p:cNvSpPr>
              <a:spLocks noChangeArrowheads="1"/>
            </p:cNvSpPr>
            <p:nvPr/>
          </p:nvSpPr>
          <p:spPr bwMode="auto">
            <a:xfrm>
              <a:off x="1966132" y="1988287"/>
              <a:ext cx="1446430" cy="764804"/>
            </a:xfrm>
            <a:prstGeom prst="ellipse">
              <a:avLst/>
            </a:prstGeom>
            <a:noFill/>
            <a:ln w="50800">
              <a:solidFill>
                <a:srgbClr val="F3D25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x-none" altLang="x-none" sz="1351">
                <a:solidFill>
                  <a:prstClr val="white"/>
                </a:solidFill>
                <a:ea typeface="ＭＳ Ｐゴシック" charset="-128"/>
              </a:endParaRPr>
            </a:p>
          </p:txBody>
        </p:sp>
        <p:sp>
          <p:nvSpPr>
            <p:cNvPr id="40" name="Rectangle 2"/>
            <p:cNvSpPr txBox="1">
              <a:spLocks noChangeArrowheads="1"/>
            </p:cNvSpPr>
            <p:nvPr/>
          </p:nvSpPr>
          <p:spPr bwMode="auto">
            <a:xfrm>
              <a:off x="3129023" y="1672029"/>
              <a:ext cx="121959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Flat solvent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65423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  <a:cs typeface="ヒラギノ角ゴ ProN W3"/>
              </a:rPr>
              <a:t>“Map phasing”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260971" y="1128831"/>
          <a:ext cx="3044610" cy="1491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705600" imgH="3302000" progId="Excel.Chart.8">
                  <p:embed/>
                </p:oleObj>
              </mc:Choice>
              <mc:Fallback>
                <p:oleObj name="Chart" r:id="rId3" imgW="6705600" imgH="3302000" progId="Excel.Chart.8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971" y="1128831"/>
                        <a:ext cx="3044610" cy="1491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318818" y="1064694"/>
            <a:ext cx="1939794" cy="1549590"/>
            <a:chOff x="1318818" y="1064694"/>
            <a:chExt cx="1939794" cy="1549590"/>
          </a:xfrm>
        </p:grpSpPr>
        <p:sp>
          <p:nvSpPr>
            <p:cNvPr id="9" name="Oval 15"/>
            <p:cNvSpPr>
              <a:spLocks noChangeArrowheads="1"/>
            </p:cNvSpPr>
            <p:nvPr/>
          </p:nvSpPr>
          <p:spPr bwMode="auto">
            <a:xfrm>
              <a:off x="1318818" y="1064694"/>
              <a:ext cx="900631" cy="1549590"/>
            </a:xfrm>
            <a:prstGeom prst="ellipse">
              <a:avLst/>
            </a:prstGeom>
            <a:noFill/>
            <a:ln w="50800">
              <a:solidFill>
                <a:srgbClr val="E85A4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x-none" altLang="x-none" sz="1351">
                <a:solidFill>
                  <a:prstClr val="white"/>
                </a:solidFill>
                <a:ea typeface="ＭＳ Ｐゴシック" charset="-128"/>
                <a:cs typeface="ヒラギノ角ゴ ProN W3"/>
              </a:endParaRPr>
            </a:p>
          </p:txBody>
        </p:sp>
        <p:sp>
          <p:nvSpPr>
            <p:cNvPr id="10" name="Rectangle 2"/>
            <p:cNvSpPr txBox="1">
              <a:spLocks noChangeArrowheads="1"/>
            </p:cNvSpPr>
            <p:nvPr/>
          </p:nvSpPr>
          <p:spPr bwMode="auto">
            <a:xfrm>
              <a:off x="2275103" y="1180623"/>
              <a:ext cx="983509" cy="448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E85A4F"/>
                  </a:solidFill>
                  <a:latin typeface="Arial"/>
                  <a:ea typeface="ＭＳ Ｐゴシック" charset="-128"/>
                  <a:cs typeface="Arial"/>
                </a:rPr>
                <a:t>Protein atom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966132" y="1672029"/>
            <a:ext cx="2382489" cy="1081062"/>
            <a:chOff x="1966132" y="1672029"/>
            <a:chExt cx="2382489" cy="1081062"/>
          </a:xfrm>
        </p:grpSpPr>
        <p:sp>
          <p:nvSpPr>
            <p:cNvPr id="12" name="Oval 14"/>
            <p:cNvSpPr>
              <a:spLocks noChangeArrowheads="1"/>
            </p:cNvSpPr>
            <p:nvPr/>
          </p:nvSpPr>
          <p:spPr bwMode="auto">
            <a:xfrm>
              <a:off x="1966132" y="1988287"/>
              <a:ext cx="1446430" cy="764804"/>
            </a:xfrm>
            <a:prstGeom prst="ellipse">
              <a:avLst/>
            </a:prstGeom>
            <a:noFill/>
            <a:ln w="50800">
              <a:solidFill>
                <a:srgbClr val="F3D25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x-none" altLang="x-none" sz="1351">
                <a:solidFill>
                  <a:prstClr val="white"/>
                </a:solidFill>
                <a:ea typeface="ＭＳ Ｐゴシック" charset="-128"/>
                <a:cs typeface="ヒラギノ角ゴ ProN W3"/>
              </a:endParaRPr>
            </a:p>
          </p:txBody>
        </p:sp>
        <p:sp>
          <p:nvSpPr>
            <p:cNvPr id="13" name="Rectangle 2"/>
            <p:cNvSpPr txBox="1">
              <a:spLocks noChangeArrowheads="1"/>
            </p:cNvSpPr>
            <p:nvPr/>
          </p:nvSpPr>
          <p:spPr bwMode="auto">
            <a:xfrm>
              <a:off x="3129023" y="1672029"/>
              <a:ext cx="121959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Flat solvent</a:t>
              </a:r>
            </a:p>
          </p:txBody>
        </p:sp>
      </p:grpSp>
      <p:graphicFrame>
        <p:nvGraphicFramePr>
          <p:cNvPr id="33" name="Object 3"/>
          <p:cNvGraphicFramePr>
            <a:graphicFrameLocks noChangeAspect="1"/>
          </p:cNvGraphicFramePr>
          <p:nvPr/>
        </p:nvGraphicFramePr>
        <p:xfrm>
          <a:off x="273800" y="4781019"/>
          <a:ext cx="3894608" cy="172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9182100" imgH="4076700" progId="Excel.Chart.8">
                  <p:embed/>
                </p:oleObj>
              </mc:Choice>
              <mc:Fallback>
                <p:oleObj name="Chart" r:id="rId5" imgW="9182100" imgH="4076700" progId="Excel.Chart.8">
                  <p:embed/>
                  <p:pic>
                    <p:nvPicPr>
                      <p:cNvPr id="3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00" y="4781019"/>
                        <a:ext cx="3894608" cy="1722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18"/>
          <p:cNvSpPr>
            <a:spLocks noChangeArrowheads="1"/>
          </p:cNvSpPr>
          <p:nvPr/>
        </p:nvSpPr>
        <p:spPr bwMode="auto">
          <a:xfrm>
            <a:off x="1742179" y="4819502"/>
            <a:ext cx="951950" cy="1684134"/>
          </a:xfrm>
          <a:prstGeom prst="ellipse">
            <a:avLst/>
          </a:prstGeom>
          <a:noFill/>
          <a:ln w="50800">
            <a:solidFill>
              <a:srgbClr val="E85A4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35" name="Oval 17"/>
          <p:cNvSpPr>
            <a:spLocks noChangeArrowheads="1"/>
          </p:cNvSpPr>
          <p:nvPr/>
        </p:nvSpPr>
        <p:spPr bwMode="auto">
          <a:xfrm>
            <a:off x="2543440" y="5828292"/>
            <a:ext cx="1549069" cy="816448"/>
          </a:xfrm>
          <a:prstGeom prst="ellipse">
            <a:avLst/>
          </a:prstGeom>
          <a:noFill/>
          <a:ln w="50800">
            <a:solidFill>
              <a:srgbClr val="F3D25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17724" y="2727912"/>
            <a:ext cx="2461956" cy="1864398"/>
            <a:chOff x="1617724" y="2727912"/>
            <a:chExt cx="2461956" cy="186439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2" r="10825"/>
            <a:stretch/>
          </p:blipFill>
          <p:spPr>
            <a:xfrm>
              <a:off x="1971594" y="3725694"/>
              <a:ext cx="1921875" cy="620388"/>
            </a:xfrm>
            <a:prstGeom prst="rect">
              <a:avLst/>
            </a:prstGeom>
          </p:spPr>
        </p:pic>
        <p:sp>
          <p:nvSpPr>
            <p:cNvPr id="27" name="Rectangle 2"/>
            <p:cNvSpPr txBox="1">
              <a:spLocks noChangeArrowheads="1"/>
            </p:cNvSpPr>
            <p:nvPr/>
          </p:nvSpPr>
          <p:spPr bwMode="auto">
            <a:xfrm>
              <a:off x="1877011" y="2886230"/>
              <a:ext cx="2202669" cy="1000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b="1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Take out one</a:t>
              </a: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 Fourier term:</a:t>
              </a:r>
            </a:p>
          </p:txBody>
        </p:sp>
        <p:sp>
          <p:nvSpPr>
            <p:cNvPr id="37" name="AutoShape 3">
              <a:extLst>
                <a:ext uri="{FF2B5EF4-FFF2-40B4-BE49-F238E27FC236}">
                  <a16:creationId xmlns:a16="http://schemas.microsoft.com/office/drawing/2014/main" id="{4BA2C4AE-2D05-C049-9236-745DE8B0D0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45266" y="3500370"/>
              <a:ext cx="1864398" cy="319481"/>
            </a:xfrm>
            <a:prstGeom prst="rightArrow">
              <a:avLst>
                <a:gd name="adj1" fmla="val 27438"/>
                <a:gd name="adj2" fmla="val 78563"/>
              </a:avLst>
            </a:prstGeom>
            <a:solidFill>
              <a:srgbClr val="90CCF4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marL="0" marR="0" lvl="0" indent="0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4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570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33" grpId="0"/>
      <p:bldP spid="34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169335"/>
            <a:ext cx="9144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>
                <a:solidFill>
                  <a:srgbClr val="808080">
                    <a:lumMod val="50000"/>
                  </a:srgbClr>
                </a:solidFill>
              </a:rPr>
              <a:t>Using flat solvent to identify phase of one term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04700" y="1238021"/>
            <a:ext cx="4143699" cy="1706724"/>
            <a:chOff x="4904700" y="1238021"/>
            <a:chExt cx="4143699" cy="170672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62" r="10825"/>
            <a:stretch/>
          </p:blipFill>
          <p:spPr>
            <a:xfrm>
              <a:off x="4999283" y="1852852"/>
              <a:ext cx="1921875" cy="62038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0" r="21207"/>
            <a:stretch/>
          </p:blipFill>
          <p:spPr>
            <a:xfrm>
              <a:off x="4999282" y="2318314"/>
              <a:ext cx="1921876" cy="620388"/>
            </a:xfrm>
            <a:prstGeom prst="rect">
              <a:avLst/>
            </a:prstGeom>
          </p:spPr>
        </p:pic>
        <p:sp>
          <p:nvSpPr>
            <p:cNvPr id="22" name="Rectangle 2"/>
            <p:cNvSpPr txBox="1">
              <a:spLocks noChangeArrowheads="1"/>
            </p:cNvSpPr>
            <p:nvPr/>
          </p:nvSpPr>
          <p:spPr bwMode="auto">
            <a:xfrm>
              <a:off x="6960406" y="1820407"/>
              <a:ext cx="2087993" cy="422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Correct phase</a:t>
              </a:r>
            </a:p>
          </p:txBody>
        </p:sp>
        <p:sp>
          <p:nvSpPr>
            <p:cNvPr id="23" name="Rectangle 2"/>
            <p:cNvSpPr txBox="1">
              <a:spLocks noChangeArrowheads="1"/>
            </p:cNvSpPr>
            <p:nvPr/>
          </p:nvSpPr>
          <p:spPr bwMode="auto">
            <a:xfrm>
              <a:off x="6933260" y="2394045"/>
              <a:ext cx="2087993" cy="55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Phase 180</a:t>
              </a:r>
              <a:r>
                <a:rPr lang="en-GB" sz="2000" kern="0" baseline="3000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o</a:t>
              </a: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 off</a:t>
              </a:r>
            </a:p>
          </p:txBody>
        </p:sp>
        <p:sp>
          <p:nvSpPr>
            <p:cNvPr id="27" name="Rectangle 2"/>
            <p:cNvSpPr txBox="1">
              <a:spLocks noChangeArrowheads="1"/>
            </p:cNvSpPr>
            <p:nvPr/>
          </p:nvSpPr>
          <p:spPr bwMode="auto">
            <a:xfrm>
              <a:off x="4904700" y="1238021"/>
              <a:ext cx="2330962" cy="55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b="1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One</a:t>
              </a: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 Fourier term:</a:t>
              </a:r>
            </a:p>
          </p:txBody>
        </p:sp>
      </p:grpSp>
      <p:graphicFrame>
        <p:nvGraphicFramePr>
          <p:cNvPr id="33" name="Object 3"/>
          <p:cNvGraphicFramePr>
            <a:graphicFrameLocks noChangeAspect="1"/>
          </p:cNvGraphicFramePr>
          <p:nvPr/>
        </p:nvGraphicFramePr>
        <p:xfrm>
          <a:off x="530384" y="1163611"/>
          <a:ext cx="3894608" cy="172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9182100" imgH="4076700" progId="Excel.Chart.8">
                  <p:embed/>
                </p:oleObj>
              </mc:Choice>
              <mc:Fallback>
                <p:oleObj name="Chart" r:id="rId4" imgW="9182100" imgH="4076700" progId="Excel.Chart.8">
                  <p:embed/>
                  <p:pic>
                    <p:nvPicPr>
                      <p:cNvPr id="3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384" y="1163611"/>
                        <a:ext cx="3894608" cy="17226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 18"/>
          <p:cNvSpPr>
            <a:spLocks noChangeArrowheads="1"/>
          </p:cNvSpPr>
          <p:nvPr/>
        </p:nvSpPr>
        <p:spPr bwMode="auto">
          <a:xfrm>
            <a:off x="1998763" y="1202094"/>
            <a:ext cx="951950" cy="1684134"/>
          </a:xfrm>
          <a:prstGeom prst="ellipse">
            <a:avLst/>
          </a:prstGeom>
          <a:noFill/>
          <a:ln w="50800">
            <a:solidFill>
              <a:srgbClr val="E85A4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  <a:cs typeface="ヒラギノ角ゴ ProN W3"/>
            </a:endParaRPr>
          </a:p>
        </p:txBody>
      </p:sp>
      <p:sp>
        <p:nvSpPr>
          <p:cNvPr id="35" name="Oval 17"/>
          <p:cNvSpPr>
            <a:spLocks noChangeArrowheads="1"/>
          </p:cNvSpPr>
          <p:nvPr/>
        </p:nvSpPr>
        <p:spPr bwMode="auto">
          <a:xfrm>
            <a:off x="2800024" y="2210884"/>
            <a:ext cx="1549069" cy="816448"/>
          </a:xfrm>
          <a:prstGeom prst="ellipse">
            <a:avLst/>
          </a:prstGeom>
          <a:noFill/>
          <a:ln w="50800">
            <a:solidFill>
              <a:srgbClr val="F3D25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  <a:cs typeface="ヒラギノ角ゴ ProN W3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284" y="3022948"/>
            <a:ext cx="3857347" cy="3103315"/>
            <a:chOff x="376284" y="3022948"/>
            <a:chExt cx="3857347" cy="3103315"/>
          </a:xfrm>
        </p:grpSpPr>
        <p:graphicFrame>
          <p:nvGraphicFramePr>
            <p:cNvPr id="36" name="Object 5"/>
            <p:cNvGraphicFramePr>
              <a:graphicFrameLocks noChangeAspect="1"/>
            </p:cNvGraphicFramePr>
            <p:nvPr/>
          </p:nvGraphicFramePr>
          <p:xfrm>
            <a:off x="376284" y="4576058"/>
            <a:ext cx="3857347" cy="15502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6" imgW="7797800" imgH="3937000" progId="Excel.Chart.8">
                    <p:embed/>
                  </p:oleObj>
                </mc:Choice>
                <mc:Fallback>
                  <p:oleObj name="Chart" r:id="rId6" imgW="7797800" imgH="3937000" progId="Excel.Chart.8">
                    <p:embed/>
                    <p:pic>
                      <p:nvPicPr>
                        <p:cNvPr id="36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6284" y="4576058"/>
                          <a:ext cx="3857347" cy="15502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Rectangle 2"/>
            <p:cNvSpPr txBox="1">
              <a:spLocks noChangeArrowheads="1"/>
            </p:cNvSpPr>
            <p:nvPr/>
          </p:nvSpPr>
          <p:spPr bwMode="auto">
            <a:xfrm>
              <a:off x="1021834" y="3168437"/>
              <a:ext cx="1184786" cy="1154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Adding the incorrect phase</a:t>
              </a:r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4BA2C4AE-2D05-C049-9236-745DE8B0D0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698383" y="3596578"/>
              <a:ext cx="1466741" cy="319481"/>
            </a:xfrm>
            <a:prstGeom prst="rightArrow">
              <a:avLst>
                <a:gd name="adj1" fmla="val 27438"/>
                <a:gd name="adj2" fmla="val 78563"/>
              </a:avLst>
            </a:prstGeom>
            <a:solidFill>
              <a:srgbClr val="90CCF4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marL="0" marR="0" lvl="0" indent="0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4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sym typeface="Gill Sans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56687" y="2931623"/>
            <a:ext cx="3477013" cy="3216800"/>
            <a:chOff x="4656687" y="2931623"/>
            <a:chExt cx="3477013" cy="3216800"/>
          </a:xfrm>
        </p:grpSpPr>
        <p:sp>
          <p:nvSpPr>
            <p:cNvPr id="30" name="AutoShape 3">
              <a:extLst>
                <a:ext uri="{FF2B5EF4-FFF2-40B4-BE49-F238E27FC236}">
                  <a16:creationId xmlns:a16="http://schemas.microsoft.com/office/drawing/2014/main" id="{4BA2C4AE-2D05-C049-9236-745DE8B0D009}"/>
                </a:ext>
              </a:extLst>
            </p:cNvPr>
            <p:cNvSpPr>
              <a:spLocks/>
            </p:cNvSpPr>
            <p:nvPr/>
          </p:nvSpPr>
          <p:spPr bwMode="auto">
            <a:xfrm rot="3143644">
              <a:off x="4056636" y="3531674"/>
              <a:ext cx="1519583" cy="319481"/>
            </a:xfrm>
            <a:prstGeom prst="rightArrow">
              <a:avLst>
                <a:gd name="adj1" fmla="val 27438"/>
                <a:gd name="adj2" fmla="val 78563"/>
              </a:avLst>
            </a:prstGeom>
            <a:solidFill>
              <a:srgbClr val="90CCF4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marL="0" marR="0" lvl="0" indent="0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4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31" name="Rectangle 2"/>
            <p:cNvSpPr txBox="1">
              <a:spLocks noChangeArrowheads="1"/>
            </p:cNvSpPr>
            <p:nvPr/>
          </p:nvSpPr>
          <p:spPr bwMode="auto">
            <a:xfrm>
              <a:off x="5189770" y="3218216"/>
              <a:ext cx="1184786" cy="1154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1F497D"/>
                  </a:solidFill>
                  <a:latin typeface="Arial"/>
                  <a:ea typeface="ＭＳ Ｐゴシック" charset="-128"/>
                  <a:cs typeface="Arial"/>
                </a:rPr>
                <a:t>Adding the correct phase</a:t>
              </a:r>
            </a:p>
          </p:txBody>
        </p:sp>
        <p:graphicFrame>
          <p:nvGraphicFramePr>
            <p:cNvPr id="38" name="Object 4"/>
            <p:cNvGraphicFramePr>
              <a:graphicFrameLocks noChangeAspect="1"/>
            </p:cNvGraphicFramePr>
            <p:nvPr/>
          </p:nvGraphicFramePr>
          <p:xfrm>
            <a:off x="4857325" y="4566394"/>
            <a:ext cx="3276375" cy="1582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art" r:id="rId8" imgW="8991600" imgH="3898900" progId="Excel.Chart.8">
                    <p:embed/>
                  </p:oleObj>
                </mc:Choice>
                <mc:Fallback>
                  <p:oleObj name="Chart" r:id="rId8" imgW="8991600" imgH="3898900" progId="Excel.Chart.8">
                    <p:embed/>
                    <p:pic>
                      <p:nvPicPr>
                        <p:cNvPr id="3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57325" y="4566394"/>
                          <a:ext cx="3276375" cy="15820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" name="Oval 18"/>
          <p:cNvSpPr>
            <a:spLocks noChangeArrowheads="1"/>
          </p:cNvSpPr>
          <p:nvPr/>
        </p:nvSpPr>
        <p:spPr bwMode="auto">
          <a:xfrm>
            <a:off x="6012747" y="4522933"/>
            <a:ext cx="951950" cy="1684134"/>
          </a:xfrm>
          <a:prstGeom prst="ellipse">
            <a:avLst/>
          </a:prstGeom>
          <a:noFill/>
          <a:ln w="50800">
            <a:solidFill>
              <a:srgbClr val="E85A4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  <a:cs typeface="ヒラギノ角ゴ ProN W3"/>
            </a:endParaRPr>
          </a:p>
        </p:txBody>
      </p:sp>
      <p:sp>
        <p:nvSpPr>
          <p:cNvPr id="43" name="Oval 17"/>
          <p:cNvSpPr>
            <a:spLocks noChangeArrowheads="1"/>
          </p:cNvSpPr>
          <p:nvPr/>
        </p:nvSpPr>
        <p:spPr bwMode="auto">
          <a:xfrm>
            <a:off x="6773971" y="5565683"/>
            <a:ext cx="1088767" cy="562885"/>
          </a:xfrm>
          <a:prstGeom prst="ellipse">
            <a:avLst/>
          </a:prstGeom>
          <a:noFill/>
          <a:ln w="50800">
            <a:solidFill>
              <a:srgbClr val="F3D25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  <a:cs typeface="ヒラギノ角ゴ ProN W3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41015" y="5503075"/>
            <a:ext cx="2956761" cy="1167320"/>
            <a:chOff x="1341015" y="5503075"/>
            <a:chExt cx="2956761" cy="1167320"/>
          </a:xfrm>
        </p:grpSpPr>
        <p:sp>
          <p:nvSpPr>
            <p:cNvPr id="29" name="Rectangle 2"/>
            <p:cNvSpPr txBox="1">
              <a:spLocks noChangeArrowheads="1"/>
            </p:cNvSpPr>
            <p:nvPr/>
          </p:nvSpPr>
          <p:spPr bwMode="auto">
            <a:xfrm>
              <a:off x="1341015" y="6131632"/>
              <a:ext cx="2956761" cy="53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 tIns="35100" rIns="67500" bIns="35100" anchor="ctr"/>
            <a:lstStyle/>
            <a:p>
              <a:pPr algn="ctr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342891" algn="l"/>
                  <a:tab pos="685783" algn="l"/>
                  <a:tab pos="1028674" algn="l"/>
                  <a:tab pos="1371566" algn="l"/>
                  <a:tab pos="1714457" algn="l"/>
                  <a:tab pos="2057349" algn="l"/>
                  <a:tab pos="2400240" algn="l"/>
                  <a:tab pos="2743131" algn="l"/>
                  <a:tab pos="3086023" algn="l"/>
                  <a:tab pos="3428914" algn="l"/>
                  <a:tab pos="3771806" algn="l"/>
                  <a:tab pos="4114697" algn="l"/>
                  <a:tab pos="4457589" algn="l"/>
                  <a:tab pos="4800480" algn="l"/>
                  <a:tab pos="5143371" algn="l"/>
                  <a:tab pos="5486263" algn="l"/>
                  <a:tab pos="5829154" algn="l"/>
                  <a:tab pos="6172046" algn="l"/>
                  <a:tab pos="6514937" algn="l"/>
                  <a:tab pos="6857829" algn="l"/>
                </a:tabLst>
                <a:defRPr/>
              </a:pPr>
              <a:r>
                <a:rPr lang="en-GB" sz="2000" kern="0" dirty="0">
                  <a:solidFill>
                    <a:srgbClr val="E85A4F"/>
                  </a:solidFill>
                  <a:latin typeface="Arial"/>
                  <a:ea typeface="ＭＳ Ｐゴシック" charset="-128"/>
                  <a:cs typeface="Arial"/>
                </a:rPr>
                <a:t>Solvent gets worse</a:t>
              </a:r>
            </a:p>
          </p:txBody>
        </p: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2875450" y="5503075"/>
              <a:ext cx="1088767" cy="562885"/>
            </a:xfrm>
            <a:prstGeom prst="ellipse">
              <a:avLst/>
            </a:prstGeom>
            <a:noFill/>
            <a:ln w="50800">
              <a:solidFill>
                <a:srgbClr val="F3D25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x-none" altLang="x-none" sz="1351">
                <a:solidFill>
                  <a:prstClr val="white"/>
                </a:solidFill>
                <a:ea typeface="ＭＳ Ｐゴシック" charset="-128"/>
                <a:cs typeface="ヒラギノ角ゴ ProN W3"/>
              </a:endParaRPr>
            </a:p>
          </p:txBody>
        </p:sp>
      </p:grp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7037190" y="2288526"/>
            <a:ext cx="1866265" cy="742951"/>
          </a:xfrm>
          <a:prstGeom prst="ellipse">
            <a:avLst/>
          </a:prstGeom>
          <a:noFill/>
          <a:ln w="50800">
            <a:solidFill>
              <a:srgbClr val="90CCF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  <a:cs typeface="ヒラギノ角ゴ ProN W3"/>
            </a:endParaRPr>
          </a:p>
        </p:txBody>
      </p:sp>
      <p:sp>
        <p:nvSpPr>
          <p:cNvPr id="37" name="Oval 14"/>
          <p:cNvSpPr>
            <a:spLocks noChangeArrowheads="1"/>
          </p:cNvSpPr>
          <p:nvPr/>
        </p:nvSpPr>
        <p:spPr bwMode="auto">
          <a:xfrm>
            <a:off x="7061298" y="1645609"/>
            <a:ext cx="1866265" cy="742951"/>
          </a:xfrm>
          <a:prstGeom prst="ellipse">
            <a:avLst/>
          </a:prstGeom>
          <a:noFill/>
          <a:ln w="50800">
            <a:solidFill>
              <a:srgbClr val="90CCF4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224949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32" grpId="0" animBg="1"/>
      <p:bldP spid="32" grpId="1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Density modification of real maps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846875" y="1528435"/>
          <a:ext cx="2228851" cy="1091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705600" imgH="3302000" progId="Excel.Chart.8">
                  <p:embed/>
                </p:oleObj>
              </mc:Choice>
              <mc:Fallback>
                <p:oleObj name="Chart" r:id="rId3" imgW="6705600" imgH="3302000" progId="Excel.Chart.8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875" y="1528435"/>
                        <a:ext cx="2228851" cy="10918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85363" y="3049281"/>
          <a:ext cx="2228851" cy="985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9182100" imgH="4076700" progId="Excel.Chart.8">
                  <p:embed/>
                </p:oleObj>
              </mc:Choice>
              <mc:Fallback>
                <p:oleObj name="Chart" r:id="rId5" imgW="9182100" imgH="4076700" progId="Excel.Chart.8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363" y="3049281"/>
                        <a:ext cx="2228851" cy="9858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2582327" y="4976881"/>
          <a:ext cx="2280992" cy="1101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8991600" imgH="3898900" progId="Excel.Chart.8">
                  <p:embed/>
                </p:oleObj>
              </mc:Choice>
              <mc:Fallback>
                <p:oleObj name="Chart" r:id="rId7" imgW="8991600" imgH="3898900" progId="Excel.Chart.8">
                  <p:embed/>
                  <p:pic>
                    <p:nvPicPr>
                      <p:cNvPr id="1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327" y="4976881"/>
                        <a:ext cx="2280992" cy="11013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508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2218473" y="2099937"/>
            <a:ext cx="914400" cy="742951"/>
          </a:xfrm>
          <a:prstGeom prst="ellipse">
            <a:avLst/>
          </a:prstGeom>
          <a:noFill/>
          <a:ln w="50800">
            <a:solidFill>
              <a:srgbClr val="F3D25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1488353" y="1461133"/>
            <a:ext cx="914400" cy="1348129"/>
          </a:xfrm>
          <a:prstGeom prst="ellipse">
            <a:avLst/>
          </a:prstGeom>
          <a:noFill/>
          <a:ln w="50800">
            <a:solidFill>
              <a:srgbClr val="E85A4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 sz="1351">
              <a:solidFill>
                <a:prstClr val="white"/>
              </a:solidFill>
              <a:ea typeface="ＭＳ Ｐゴシック" charset="-128"/>
            </a:endParaRPr>
          </a:p>
        </p:txBody>
      </p:sp>
      <p:graphicFrame>
        <p:nvGraphicFramePr>
          <p:cNvPr id="17" name="Object 5"/>
          <p:cNvGraphicFramePr>
            <a:graphicFrameLocks noChangeAspect="1"/>
          </p:cNvGraphicFramePr>
          <p:nvPr/>
        </p:nvGraphicFramePr>
        <p:xfrm>
          <a:off x="0" y="5012199"/>
          <a:ext cx="2466273" cy="991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9" imgW="7797800" imgH="3937000" progId="Excel.Chart.8">
                  <p:embed/>
                </p:oleObj>
              </mc:Choice>
              <mc:Fallback>
                <p:oleObj name="Chart" r:id="rId9" imgW="7797800" imgH="3937000" progId="Excel.Chart.8">
                  <p:embed/>
                  <p:pic>
                    <p:nvPicPr>
                      <p:cNvPr id="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12199"/>
                        <a:ext cx="2466273" cy="9911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">
            <a:extLst>
              <a:ext uri="{FF2B5EF4-FFF2-40B4-BE49-F238E27FC236}">
                <a16:creationId xmlns:a16="http://schemas.microsoft.com/office/drawing/2014/main" id="{4BA2C4AE-2D05-C049-9236-745DE8B0D009}"/>
              </a:ext>
            </a:extLst>
          </p:cNvPr>
          <p:cNvSpPr>
            <a:spLocks/>
          </p:cNvSpPr>
          <p:nvPr/>
        </p:nvSpPr>
        <p:spPr bwMode="auto">
          <a:xfrm rot="5400000">
            <a:off x="804046" y="4399879"/>
            <a:ext cx="782489" cy="269414"/>
          </a:xfrm>
          <a:prstGeom prst="rightArrow">
            <a:avLst>
              <a:gd name="adj1" fmla="val 27438"/>
              <a:gd name="adj2" fmla="val 78563"/>
            </a:avLst>
          </a:prstGeom>
          <a:solidFill>
            <a:srgbClr val="90CCF4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4BA2C4AE-2D05-C049-9236-745DE8B0D009}"/>
              </a:ext>
            </a:extLst>
          </p:cNvPr>
          <p:cNvSpPr>
            <a:spLocks/>
          </p:cNvSpPr>
          <p:nvPr/>
        </p:nvSpPr>
        <p:spPr bwMode="auto">
          <a:xfrm rot="5400000">
            <a:off x="2470289" y="4398348"/>
            <a:ext cx="782489" cy="269414"/>
          </a:xfrm>
          <a:prstGeom prst="rightArrow">
            <a:avLst>
              <a:gd name="adj1" fmla="val 27438"/>
              <a:gd name="adj2" fmla="val 78563"/>
            </a:avLst>
          </a:prstGeom>
          <a:solidFill>
            <a:srgbClr val="90CCF4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009711" y="6094855"/>
            <a:ext cx="1313378" cy="55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42891" algn="l"/>
                <a:tab pos="685783" algn="l"/>
                <a:tab pos="1028674" algn="l"/>
                <a:tab pos="1371566" algn="l"/>
                <a:tab pos="1714457" algn="l"/>
                <a:tab pos="2057349" algn="l"/>
                <a:tab pos="2400240" algn="l"/>
                <a:tab pos="2743131" algn="l"/>
                <a:tab pos="3086023" algn="l"/>
                <a:tab pos="3428914" algn="l"/>
                <a:tab pos="3771806" algn="l"/>
                <a:tab pos="4114697" algn="l"/>
                <a:tab pos="4457589" algn="l"/>
                <a:tab pos="4800480" algn="l"/>
                <a:tab pos="5143371" algn="l"/>
                <a:tab pos="5486263" algn="l"/>
                <a:tab pos="5829154" algn="l"/>
                <a:tab pos="6172046" algn="l"/>
                <a:tab pos="6514937" algn="l"/>
                <a:tab pos="6857829" algn="l"/>
              </a:tabLst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Correct phase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583445" y="6118978"/>
            <a:ext cx="1313378" cy="55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 anchor="ctr"/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42891" algn="l"/>
                <a:tab pos="685783" algn="l"/>
                <a:tab pos="1028674" algn="l"/>
                <a:tab pos="1371566" algn="l"/>
                <a:tab pos="1714457" algn="l"/>
                <a:tab pos="2057349" algn="l"/>
                <a:tab pos="2400240" algn="l"/>
                <a:tab pos="2743131" algn="l"/>
                <a:tab pos="3086023" algn="l"/>
                <a:tab pos="3428914" algn="l"/>
                <a:tab pos="3771806" algn="l"/>
                <a:tab pos="4114697" algn="l"/>
                <a:tab pos="4457589" algn="l"/>
                <a:tab pos="4800480" algn="l"/>
                <a:tab pos="5143371" algn="l"/>
                <a:tab pos="5486263" algn="l"/>
                <a:tab pos="5829154" algn="l"/>
                <a:tab pos="6172046" algn="l"/>
                <a:tab pos="6514937" algn="l"/>
                <a:tab pos="6857829" algn="l"/>
              </a:tabLst>
              <a:defRPr/>
            </a:pPr>
            <a:r>
              <a:rPr lang="en-GB" sz="2000" kern="0" dirty="0">
                <a:solidFill>
                  <a:srgbClr val="1F497D"/>
                </a:solidFill>
                <a:latin typeface="Arial"/>
                <a:ea typeface="ＭＳ Ｐゴシック" charset="-128"/>
                <a:cs typeface="Arial"/>
              </a:rPr>
              <a:t>Incorrect phase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61727" y="1041413"/>
            <a:ext cx="5213097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Arial"/>
                <a:ea typeface=""/>
                <a:cs typeface="Arial"/>
              </a:rPr>
              <a:t>Starting map and expectations about map ➔ phase probabilities</a:t>
            </a:r>
            <a:r>
              <a:rPr lang="en-US" sz="2400" i="1" dirty="0">
                <a:latin typeface="Arial"/>
                <a:ea typeface=""/>
                <a:cs typeface="Arial"/>
                <a:sym typeface="Wingdings" pitchFamily="2" charset="2"/>
              </a:rPr>
              <a:t> (“map phasing”):    </a:t>
            </a:r>
            <a:r>
              <a:rPr lang="en-US" sz="2400" i="1" dirty="0" err="1">
                <a:latin typeface="Arial"/>
                <a:ea typeface=""/>
                <a:cs typeface="Arial"/>
              </a:rPr>
              <a:t>p</a:t>
            </a:r>
            <a:r>
              <a:rPr lang="en-US" sz="2400" i="1" baseline="-25000" dirty="0" err="1">
                <a:latin typeface="Arial"/>
                <a:ea typeface=""/>
                <a:cs typeface="Arial"/>
              </a:rPr>
              <a:t>map</a:t>
            </a:r>
            <a:r>
              <a:rPr lang="en-US" sz="2400" i="1" dirty="0">
                <a:latin typeface="Arial"/>
                <a:ea typeface=""/>
                <a:cs typeface="Arial"/>
              </a:rPr>
              <a:t>(</a:t>
            </a:r>
            <a:r>
              <a:rPr lang="en-US" sz="2400" i="1" dirty="0" err="1">
                <a:latin typeface="Arial"/>
                <a:ea typeface=""/>
                <a:cs typeface="Arial"/>
              </a:rPr>
              <a:t>φ</a:t>
            </a:r>
            <a:r>
              <a:rPr lang="en-US" sz="2400" i="1" dirty="0">
                <a:latin typeface="Arial"/>
                <a:ea typeface=""/>
                <a:cs typeface="Arial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55692" y="2385014"/>
            <a:ext cx="4840169" cy="830997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Experimental phase information may be available: </a:t>
            </a:r>
            <a:r>
              <a:rPr lang="en-US" sz="2400" i="1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p</a:t>
            </a:r>
            <a:r>
              <a:rPr lang="en-US" sz="2400" i="1" baseline="-25000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exp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(</a:t>
            </a:r>
            <a:r>
              <a:rPr lang="en-US" sz="2400" i="1" dirty="0" err="1">
                <a:latin typeface="Arial"/>
                <a:ea typeface=""/>
                <a:cs typeface="Arial"/>
              </a:rPr>
              <a:t>φ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25051" y="3359283"/>
            <a:ext cx="5049616" cy="1569660"/>
          </a:xfrm>
          <a:prstGeom prst="rect">
            <a:avLst/>
          </a:prstGeom>
          <a:solidFill>
            <a:srgbClr val="00D1D3"/>
          </a:solidFill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Density modified phase probability combines experimental and map phasing probabilities: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	p(</a:t>
            </a:r>
            <a:r>
              <a:rPr lang="en-US" sz="2400" i="1" dirty="0" err="1">
                <a:latin typeface="Arial"/>
                <a:ea typeface=""/>
                <a:cs typeface="Arial"/>
              </a:rPr>
              <a:t>φ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) = </a:t>
            </a:r>
            <a:r>
              <a:rPr lang="en-US" sz="2400" i="1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p</a:t>
            </a:r>
            <a:r>
              <a:rPr lang="en-US" sz="2400" i="1" baseline="-25000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exp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(</a:t>
            </a:r>
            <a:r>
              <a:rPr lang="en-US" sz="2400" i="1" dirty="0" err="1">
                <a:latin typeface="Arial"/>
                <a:ea typeface=""/>
                <a:cs typeface="Arial"/>
              </a:rPr>
              <a:t>φ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) </a:t>
            </a:r>
            <a:r>
              <a:rPr lang="en-US" sz="2400" i="1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p</a:t>
            </a:r>
            <a:r>
              <a:rPr lang="en-US" sz="2400" i="1" baseline="-25000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map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(</a:t>
            </a:r>
            <a:r>
              <a:rPr lang="en-US" sz="2400" i="1" dirty="0" err="1">
                <a:latin typeface="Arial"/>
                <a:ea typeface=""/>
                <a:cs typeface="Arial"/>
              </a:rPr>
              <a:t>φ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088507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Key elements of X-ray density modification</a:t>
            </a:r>
          </a:p>
        </p:txBody>
      </p:sp>
      <p:pic>
        <p:nvPicPr>
          <p:cNvPr id="6" name="Picture 3" descr="phaser_no_ch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3" y="1754038"/>
            <a:ext cx="2921000" cy="238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resolve_no_ch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38" y="1724116"/>
            <a:ext cx="2921000" cy="238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48271" y="2102669"/>
            <a:ext cx="15501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Improved phases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079003" y="3218678"/>
            <a:ext cx="3079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p(</a:t>
            </a:r>
            <a:r>
              <a:rPr lang="en-US" sz="2400" i="1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φ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) = </a:t>
            </a:r>
            <a:r>
              <a:rPr lang="en-US" sz="2400" i="1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p</a:t>
            </a:r>
            <a:r>
              <a:rPr lang="en-US" sz="2400" i="1" baseline="-25000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exp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φ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) </a:t>
            </a:r>
            <a:r>
              <a:rPr lang="en-US" sz="2400" i="1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p</a:t>
            </a:r>
            <a:r>
              <a:rPr lang="en-US" sz="2400" i="1" baseline="-25000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map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Arial"/>
                <a:ea typeface=""/>
                <a:cs typeface="Arial"/>
              </a:rPr>
              <a:t>φ</a:t>
            </a:r>
            <a:r>
              <a:rPr lang="en-US" sz="2400" i="1" dirty="0">
                <a:solidFill>
                  <a:srgbClr val="000000"/>
                </a:solidFill>
                <a:latin typeface="Arial"/>
                <a:ea typeface=""/>
                <a:cs typeface="Arial"/>
              </a:rPr>
              <a:t>) 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4BA2C4AE-2D05-C049-9236-745DE8B0D009}"/>
              </a:ext>
            </a:extLst>
          </p:cNvPr>
          <p:cNvSpPr>
            <a:spLocks/>
          </p:cNvSpPr>
          <p:nvPr/>
        </p:nvSpPr>
        <p:spPr bwMode="auto">
          <a:xfrm>
            <a:off x="3312543" y="2838979"/>
            <a:ext cx="2601710" cy="319481"/>
          </a:xfrm>
          <a:prstGeom prst="rightArrow">
            <a:avLst>
              <a:gd name="adj1" fmla="val 27438"/>
              <a:gd name="adj2" fmla="val 78563"/>
            </a:avLst>
          </a:prstGeom>
          <a:solidFill>
            <a:srgbClr val="90CCF4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268" y="5082943"/>
            <a:ext cx="2413981" cy="715089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We know a good map when we see 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42138" y="4709410"/>
            <a:ext cx="2171777" cy="1328023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Improvement anywhere means improvement everywhere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8704" y="4747890"/>
            <a:ext cx="2413981" cy="1328023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Density modification transfers information from one part of the map to another</a:t>
            </a:r>
          </a:p>
        </p:txBody>
      </p:sp>
    </p:spTree>
    <p:extLst>
      <p:ext uri="{BB962C8B-B14F-4D97-AF65-F5344CB8AC3E}">
        <p14:creationId xmlns:p14="http://schemas.microsoft.com/office/powerpoint/2010/main" val="1996667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56" y="2014248"/>
            <a:ext cx="3121152" cy="2462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78" y="2024148"/>
            <a:ext cx="3121152" cy="2462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Density modification with </a:t>
            </a:r>
            <a:r>
              <a:rPr lang="en-US" sz="3200" b="1" dirty="0" err="1">
                <a:solidFill>
                  <a:srgbClr val="808080">
                    <a:lumMod val="50000"/>
                  </a:srgbClr>
                </a:solidFill>
              </a:rPr>
              <a:t>cryo</a:t>
            </a:r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-EM maps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utoShape 13"/>
          <p:cNvSpPr>
            <a:spLocks/>
          </p:cNvSpPr>
          <p:nvPr/>
        </p:nvSpPr>
        <p:spPr bwMode="auto">
          <a:xfrm>
            <a:off x="1351442" y="1558102"/>
            <a:ext cx="2018025" cy="327522"/>
          </a:xfrm>
          <a:prstGeom prst="roundRect">
            <a:avLst>
              <a:gd name="adj" fmla="val 34319"/>
            </a:avLst>
          </a:prstGeom>
          <a:solidFill>
            <a:srgbClr val="0070C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r>
              <a:rPr lang="en-US" altLang="x-none" sz="2000" dirty="0">
                <a:solidFill>
                  <a:srgbClr val="FFFFFF"/>
                </a:solidFill>
                <a:effectLst>
                  <a:outerShdw dist="38100" dir="360000" sx="1000" sy="1000" algn="tl">
                    <a:srgbClr val="C0C0C0"/>
                  </a:outerShdw>
                </a:effectLst>
                <a:ea typeface="ＭＳ Ｐゴシック" charset="-128"/>
              </a:rPr>
              <a:t>Original map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606413" y="1602372"/>
            <a:ext cx="3081217" cy="1502362"/>
            <a:chOff x="4900327" y="2560315"/>
            <a:chExt cx="3081217" cy="1502362"/>
          </a:xfrm>
        </p:grpSpPr>
        <p:sp>
          <p:nvSpPr>
            <p:cNvPr id="14" name="AutoShape 13"/>
            <p:cNvSpPr>
              <a:spLocks/>
            </p:cNvSpPr>
            <p:nvPr/>
          </p:nvSpPr>
          <p:spPr bwMode="auto">
            <a:xfrm>
              <a:off x="5963519" y="2560315"/>
              <a:ext cx="2018025" cy="327522"/>
            </a:xfrm>
            <a:prstGeom prst="roundRect">
              <a:avLst>
                <a:gd name="adj" fmla="val 34319"/>
              </a:avLst>
            </a:prstGeom>
            <a:solidFill>
              <a:srgbClr val="D1409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Density-modified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4900327" y="4059290"/>
              <a:ext cx="642824" cy="3387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9375" cap="flat" cmpd="sng" algn="ctr">
              <a:solidFill>
                <a:srgbClr val="FF0000">
                  <a:alpha val="57000"/>
                </a:srgb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3713488" y="4561386"/>
            <a:ext cx="2965129" cy="1284703"/>
            <a:chOff x="3447246" y="5435387"/>
            <a:chExt cx="2965129" cy="1284703"/>
          </a:xfrm>
        </p:grpSpPr>
        <p:sp>
          <p:nvSpPr>
            <p:cNvPr id="16" name="AutoShape 13"/>
            <p:cNvSpPr>
              <a:spLocks/>
            </p:cNvSpPr>
            <p:nvPr/>
          </p:nvSpPr>
          <p:spPr bwMode="auto">
            <a:xfrm>
              <a:off x="3447246" y="5677182"/>
              <a:ext cx="2965129" cy="1042908"/>
            </a:xfrm>
            <a:prstGeom prst="roundRect">
              <a:avLst>
                <a:gd name="adj" fmla="val 34319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Distribution of density values (histograms) should match typical protein</a:t>
              </a: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H="1" flipV="1">
              <a:off x="3447246" y="5435387"/>
              <a:ext cx="179401" cy="488109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9375" cap="flat" cmpd="sng" algn="ctr">
              <a:solidFill>
                <a:schemeClr val="accent6">
                  <a:alpha val="57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357948" y="4235650"/>
            <a:ext cx="1188513" cy="1519723"/>
            <a:chOff x="651862" y="5193593"/>
            <a:chExt cx="1188513" cy="1519723"/>
          </a:xfrm>
        </p:grpSpPr>
        <p:sp>
          <p:nvSpPr>
            <p:cNvPr id="15" name="AutoShape 13"/>
            <p:cNvSpPr>
              <a:spLocks/>
            </p:cNvSpPr>
            <p:nvPr/>
          </p:nvSpPr>
          <p:spPr bwMode="auto">
            <a:xfrm>
              <a:off x="651862" y="5770966"/>
              <a:ext cx="1188513" cy="942350"/>
            </a:xfrm>
            <a:prstGeom prst="roundRect">
              <a:avLst>
                <a:gd name="adj" fmla="val 34319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Flat solvent</a:t>
              </a: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flipV="1">
              <a:off x="1388962" y="5193593"/>
              <a:ext cx="104172" cy="483589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9375" cap="flat" cmpd="sng" algn="ctr">
              <a:solidFill>
                <a:schemeClr val="accent6">
                  <a:alpha val="57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1E33C22-254D-5D88-EC37-993A82039877}"/>
              </a:ext>
            </a:extLst>
          </p:cNvPr>
          <p:cNvGrpSpPr/>
          <p:nvPr/>
        </p:nvGrpSpPr>
        <p:grpSpPr>
          <a:xfrm>
            <a:off x="1718852" y="4550713"/>
            <a:ext cx="1188513" cy="1519723"/>
            <a:chOff x="651862" y="5193593"/>
            <a:chExt cx="1188513" cy="1519723"/>
          </a:xfrm>
        </p:grpSpPr>
        <p:sp>
          <p:nvSpPr>
            <p:cNvPr id="6" name="AutoShape 13">
              <a:extLst>
                <a:ext uri="{FF2B5EF4-FFF2-40B4-BE49-F238E27FC236}">
                  <a16:creationId xmlns:a16="http://schemas.microsoft.com/office/drawing/2014/main" id="{2FDC25E4-73E1-F6E6-2D05-F98C27E29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862" y="5770966"/>
              <a:ext cx="1188513" cy="942350"/>
            </a:xfrm>
            <a:prstGeom prst="roundRect">
              <a:avLst>
                <a:gd name="adj" fmla="val 34319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Similarity of copies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206CA94-2BEF-6F09-AA0E-DECB1490833B}"/>
                </a:ext>
              </a:extLst>
            </p:cNvPr>
            <p:cNvCxnSpPr/>
            <p:nvPr/>
          </p:nvCxnSpPr>
          <p:spPr bwMode="auto">
            <a:xfrm flipV="1">
              <a:off x="1388962" y="5193593"/>
              <a:ext cx="104172" cy="483589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9375" cap="flat" cmpd="sng" algn="ctr">
              <a:solidFill>
                <a:schemeClr val="accent6">
                  <a:alpha val="57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7EB0B7-0F31-3FFD-C799-1E73B00E8E37}"/>
              </a:ext>
            </a:extLst>
          </p:cNvPr>
          <p:cNvGrpSpPr/>
          <p:nvPr/>
        </p:nvGrpSpPr>
        <p:grpSpPr>
          <a:xfrm>
            <a:off x="2872216" y="4871908"/>
            <a:ext cx="1188513" cy="1816757"/>
            <a:chOff x="909403" y="4902400"/>
            <a:chExt cx="1188513" cy="1816757"/>
          </a:xfrm>
        </p:grpSpPr>
        <p:sp>
          <p:nvSpPr>
            <p:cNvPr id="12" name="AutoShape 13">
              <a:extLst>
                <a:ext uri="{FF2B5EF4-FFF2-40B4-BE49-F238E27FC236}">
                  <a16:creationId xmlns:a16="http://schemas.microsoft.com/office/drawing/2014/main" id="{20BE6092-0718-FDF4-ECF2-39C087C4E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403" y="5776807"/>
              <a:ext cx="1188513" cy="942350"/>
            </a:xfrm>
            <a:prstGeom prst="roundRect">
              <a:avLst>
                <a:gd name="adj" fmla="val 34319"/>
              </a:avLst>
            </a:prstGeom>
            <a:solidFill>
              <a:srgbClr val="0070C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 anchor="ctr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/>
              <a:r>
                <a:rPr lang="en-US" altLang="x-none" sz="2000" dirty="0">
                  <a:solidFill>
                    <a:srgbClr val="FFFFFF"/>
                  </a:solidFill>
                  <a:effectLst>
                    <a:outerShdw dist="38100" dir="360000" sx="1000" sy="1000" algn="tl">
                      <a:srgbClr val="C0C0C0"/>
                    </a:outerShdw>
                  </a:effectLst>
                  <a:ea typeface="ＭＳ Ｐゴシック" charset="-128"/>
                </a:rPr>
                <a:t>Shape looks like protein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EA7C020-CD93-B762-EF7E-9631523359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323321" y="4902400"/>
              <a:ext cx="17056" cy="727353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79375" cap="flat" cmpd="sng" algn="ctr">
              <a:solidFill>
                <a:schemeClr val="accent6">
                  <a:alpha val="57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4240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" y="3216903"/>
            <a:ext cx="1024992" cy="8087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" y="2389752"/>
            <a:ext cx="1024992" cy="808783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/>
        </p:nvGraphicFramePr>
        <p:xfrm>
          <a:off x="81023" y="865858"/>
          <a:ext cx="8970380" cy="1927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182471" y="2581127"/>
            <a:ext cx="6413312" cy="2487880"/>
            <a:chOff x="940506" y="3464875"/>
            <a:chExt cx="6413312" cy="2487880"/>
          </a:xfrm>
        </p:grpSpPr>
        <p:graphicFrame>
          <p:nvGraphicFramePr>
            <p:cNvPr id="5" name="Diagram 4"/>
            <p:cNvGraphicFramePr/>
            <p:nvPr/>
          </p:nvGraphicFramePr>
          <p:xfrm>
            <a:off x="1123745" y="3489137"/>
            <a:ext cx="6230073" cy="24636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14" name="Right Arrow 13"/>
            <p:cNvSpPr/>
            <p:nvPr/>
          </p:nvSpPr>
          <p:spPr>
            <a:xfrm rot="1905350">
              <a:off x="940506" y="3596658"/>
              <a:ext cx="353268" cy="279889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ight Arrow 16"/>
            <p:cNvSpPr/>
            <p:nvPr/>
          </p:nvSpPr>
          <p:spPr>
            <a:xfrm rot="7613113">
              <a:off x="6717603" y="3523956"/>
              <a:ext cx="353268" cy="235105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9" name="Rectangle 18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Density modification with </a:t>
            </a:r>
            <a:r>
              <a:rPr lang="en-US" sz="3200" b="1" dirty="0" err="1">
                <a:solidFill>
                  <a:srgbClr val="808080">
                    <a:lumMod val="50000"/>
                  </a:srgbClr>
                </a:solidFill>
              </a:rPr>
              <a:t>cryo</a:t>
            </a:r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-EM maps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610084" y="4449200"/>
            <a:ext cx="5758029" cy="2284973"/>
            <a:chOff x="2610084" y="4449200"/>
            <a:chExt cx="5758029" cy="2284973"/>
          </a:xfrm>
        </p:grpSpPr>
        <p:graphicFrame>
          <p:nvGraphicFramePr>
            <p:cNvPr id="6" name="Diagram 5"/>
            <p:cNvGraphicFramePr/>
            <p:nvPr/>
          </p:nvGraphicFramePr>
          <p:xfrm>
            <a:off x="2925551" y="4449200"/>
            <a:ext cx="5442562" cy="22849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5" r:lo="rId16" r:qs="rId17" r:cs="rId18"/>
            </a:graphicData>
          </a:graphic>
        </p:graphicFrame>
        <p:grpSp>
          <p:nvGrpSpPr>
            <p:cNvPr id="7" name="Group 6"/>
            <p:cNvGrpSpPr/>
            <p:nvPr/>
          </p:nvGrpSpPr>
          <p:grpSpPr>
            <a:xfrm rot="2975003">
              <a:off x="2559677" y="4726461"/>
              <a:ext cx="353268" cy="252454"/>
              <a:chOff x="2059079" y="946484"/>
              <a:chExt cx="471024" cy="481262"/>
            </a:xfrm>
            <a:solidFill>
              <a:srgbClr val="00B050"/>
            </a:solidFill>
          </p:grpSpPr>
          <p:sp>
            <p:nvSpPr>
              <p:cNvPr id="8" name="Right Arrow 7"/>
              <p:cNvSpPr/>
              <p:nvPr/>
            </p:nvSpPr>
            <p:spPr>
              <a:xfrm>
                <a:off x="2059079" y="946484"/>
                <a:ext cx="471024" cy="481262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Right Arrow 4"/>
              <p:cNvSpPr/>
              <p:nvPr/>
            </p:nvSpPr>
            <p:spPr>
              <a:xfrm>
                <a:off x="2059079" y="1042736"/>
                <a:ext cx="329717" cy="28875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00075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35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 rot="7613113">
              <a:off x="5174790" y="4586790"/>
              <a:ext cx="353268" cy="248324"/>
              <a:chOff x="2059079" y="946484"/>
              <a:chExt cx="471024" cy="481262"/>
            </a:xfrm>
            <a:solidFill>
              <a:srgbClr val="00B050"/>
            </a:solidFill>
          </p:grpSpPr>
          <p:sp>
            <p:nvSpPr>
              <p:cNvPr id="11" name="Right Arrow 10"/>
              <p:cNvSpPr/>
              <p:nvPr/>
            </p:nvSpPr>
            <p:spPr>
              <a:xfrm>
                <a:off x="2059079" y="946484"/>
                <a:ext cx="471024" cy="481262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" name="Right Arrow 4"/>
              <p:cNvSpPr/>
              <p:nvPr/>
            </p:nvSpPr>
            <p:spPr>
              <a:xfrm>
                <a:off x="2059079" y="1042736"/>
                <a:ext cx="329717" cy="288758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600075">
                  <a:lnSpc>
                    <a:spcPct val="90000"/>
                  </a:lnSpc>
                  <a:spcAft>
                    <a:spcPct val="35000"/>
                  </a:spcAft>
                </a:pPr>
                <a:endParaRPr lang="en-US" sz="1350"/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569" y="5859233"/>
              <a:ext cx="1108835" cy="874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277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Density modification with </a:t>
            </a:r>
            <a:r>
              <a:rPr lang="en-US" sz="3200" b="1" dirty="0" err="1">
                <a:solidFill>
                  <a:srgbClr val="808080">
                    <a:lumMod val="50000"/>
                  </a:srgbClr>
                </a:solidFill>
              </a:rPr>
              <a:t>cryo</a:t>
            </a:r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-EM maps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BD4CA1A-7AFA-27B4-D921-C55F25E221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284" y="1771194"/>
            <a:ext cx="8085814" cy="4824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710456-79BD-5C41-32D6-F033C8FA2B39}"/>
              </a:ext>
            </a:extLst>
          </p:cNvPr>
          <p:cNvSpPr txBox="1"/>
          <p:nvPr/>
        </p:nvSpPr>
        <p:spPr>
          <a:xfrm>
            <a:off x="376541" y="1115964"/>
            <a:ext cx="2413981" cy="408623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3.1 </a:t>
            </a:r>
            <a:r>
              <a:rPr lang="en-US" dirty="0" err="1">
                <a:solidFill>
                  <a:srgbClr val="000000"/>
                </a:solidFill>
              </a:rPr>
              <a:t>Å</a:t>
            </a:r>
            <a:r>
              <a:rPr lang="en-US" altLang="x-none" dirty="0">
                <a:ea typeface="ＭＳ Ｐゴシック" charset="-128"/>
              </a:rPr>
              <a:t> apoferritin map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6870E9-6EB3-DA88-4579-EC3592BBD585}"/>
              </a:ext>
            </a:extLst>
          </p:cNvPr>
          <p:cNvSpPr txBox="1"/>
          <p:nvPr/>
        </p:nvSpPr>
        <p:spPr>
          <a:xfrm>
            <a:off x="3206827" y="1115964"/>
            <a:ext cx="2413981" cy="408623"/>
          </a:xfrm>
          <a:prstGeom prst="roundRect">
            <a:avLst/>
          </a:prstGeom>
          <a:solidFill>
            <a:srgbClr val="E8ED00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Density modified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9484A2-6814-E00F-E131-5A55CD3A6A1D}"/>
              </a:ext>
            </a:extLst>
          </p:cNvPr>
          <p:cNvSpPr txBox="1"/>
          <p:nvPr/>
        </p:nvSpPr>
        <p:spPr>
          <a:xfrm>
            <a:off x="5795241" y="1006339"/>
            <a:ext cx="3348760" cy="715089"/>
          </a:xfrm>
          <a:prstGeom prst="roundRect">
            <a:avLst/>
          </a:prstGeom>
          <a:solidFill>
            <a:srgbClr val="A3E2E4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Density modified with ensemble of </a:t>
            </a:r>
            <a:r>
              <a:rPr lang="en-US" altLang="x-none" dirty="0" err="1">
                <a:ea typeface="ＭＳ Ｐゴシック" charset="-128"/>
              </a:rPr>
              <a:t>autobuilt</a:t>
            </a:r>
            <a:r>
              <a:rPr lang="en-US" altLang="x-none" dirty="0">
                <a:ea typeface="ＭＳ Ｐゴシック" charset="-128"/>
              </a:rPr>
              <a:t> models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CCC8A4-EF27-F4D2-B98B-5550754A545A}"/>
              </a:ext>
            </a:extLst>
          </p:cNvPr>
          <p:cNvSpPr txBox="1"/>
          <p:nvPr/>
        </p:nvSpPr>
        <p:spPr>
          <a:xfrm>
            <a:off x="6560686" y="4523193"/>
            <a:ext cx="2413981" cy="16344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Fourier shell correlation to high-resolution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(1.8 </a:t>
            </a:r>
            <a:r>
              <a:rPr lang="en-US" dirty="0" err="1">
                <a:solidFill>
                  <a:srgbClr val="000000"/>
                </a:solidFill>
              </a:rPr>
              <a:t>Å</a:t>
            </a:r>
            <a:r>
              <a:rPr lang="en-US" dirty="0">
                <a:solidFill>
                  <a:srgbClr val="000000"/>
                </a:solidFill>
              </a:rPr>
              <a:t>)</a:t>
            </a:r>
            <a:r>
              <a:rPr lang="en-US" altLang="x-none" dirty="0">
                <a:ea typeface="ＭＳ Ｐゴシック" charset="-128"/>
              </a:rPr>
              <a:t> apoferritin map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1CEC9E-D983-7DC1-8307-37B9C85B0372}"/>
              </a:ext>
            </a:extLst>
          </p:cNvPr>
          <p:cNvSpPr/>
          <p:nvPr/>
        </p:nvSpPr>
        <p:spPr bwMode="auto">
          <a:xfrm>
            <a:off x="496284" y="2620536"/>
            <a:ext cx="730350" cy="669073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2CA3BD8-3835-5616-485C-0E0F700AE438}"/>
              </a:ext>
            </a:extLst>
          </p:cNvPr>
          <p:cNvSpPr/>
          <p:nvPr/>
        </p:nvSpPr>
        <p:spPr bwMode="auto">
          <a:xfrm>
            <a:off x="3206827" y="2620536"/>
            <a:ext cx="730350" cy="669073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FB8EE5E-5668-00AC-715E-14F0DA233687}"/>
              </a:ext>
            </a:extLst>
          </p:cNvPr>
          <p:cNvSpPr/>
          <p:nvPr/>
        </p:nvSpPr>
        <p:spPr bwMode="auto">
          <a:xfrm>
            <a:off x="5917370" y="2620535"/>
            <a:ext cx="730350" cy="669073"/>
          </a:xfrm>
          <a:prstGeom prst="ellipse">
            <a:avLst/>
          </a:prstGeom>
          <a:noFill/>
          <a:ln w="1905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E42BE0F-9437-6A2E-47A5-9D332B779A6C}"/>
              </a:ext>
            </a:extLst>
          </p:cNvPr>
          <p:cNvSpPr/>
          <p:nvPr/>
        </p:nvSpPr>
        <p:spPr>
          <a:xfrm>
            <a:off x="4952176" y="6482535"/>
            <a:ext cx="4191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Terwilliger et al. (2020) Acta </a:t>
            </a:r>
            <a:r>
              <a:rPr lang="en-US" sz="1400" dirty="0" err="1"/>
              <a:t>Cryst</a:t>
            </a:r>
            <a:r>
              <a:rPr lang="en-US" sz="1400" dirty="0"/>
              <a:t>. D76, 912-925.</a:t>
            </a: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8097CC04-BD3E-2E17-5BC5-74E15634A5B6}"/>
              </a:ext>
            </a:extLst>
          </p:cNvPr>
          <p:cNvSpPr>
            <a:spLocks/>
          </p:cNvSpPr>
          <p:nvPr/>
        </p:nvSpPr>
        <p:spPr bwMode="auto">
          <a:xfrm>
            <a:off x="4696277" y="5472401"/>
            <a:ext cx="511798" cy="239028"/>
          </a:xfrm>
          <a:prstGeom prst="rightArrow">
            <a:avLst>
              <a:gd name="adj1" fmla="val 27438"/>
              <a:gd name="adj2" fmla="val 78563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8A5EF493-9E17-C3FA-173C-41624535D519}"/>
              </a:ext>
            </a:extLst>
          </p:cNvPr>
          <p:cNvSpPr>
            <a:spLocks/>
          </p:cNvSpPr>
          <p:nvPr/>
        </p:nvSpPr>
        <p:spPr bwMode="auto">
          <a:xfrm>
            <a:off x="4815223" y="5101410"/>
            <a:ext cx="511798" cy="239028"/>
          </a:xfrm>
          <a:prstGeom prst="rightArrow">
            <a:avLst>
              <a:gd name="adj1" fmla="val 27438"/>
              <a:gd name="adj2" fmla="val 78563"/>
            </a:avLst>
          </a:prstGeom>
          <a:solidFill>
            <a:srgbClr val="FAA100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79352CB7-79F4-3BE5-939F-F2C0D83B7F2E}"/>
              </a:ext>
            </a:extLst>
          </p:cNvPr>
          <p:cNvSpPr>
            <a:spLocks/>
          </p:cNvSpPr>
          <p:nvPr/>
        </p:nvSpPr>
        <p:spPr bwMode="auto">
          <a:xfrm rot="9676923">
            <a:off x="5820059" y="4794841"/>
            <a:ext cx="511798" cy="239028"/>
          </a:xfrm>
          <a:prstGeom prst="rightArrow">
            <a:avLst>
              <a:gd name="adj1" fmla="val 27438"/>
              <a:gd name="adj2" fmla="val 78563"/>
            </a:avLst>
          </a:prstGeom>
          <a:solidFill>
            <a:schemeClr val="accent4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026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69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8080">
                    <a:lumMod val="50000"/>
                  </a:srgbClr>
                </a:solidFill>
              </a:rPr>
              <a:t>Crystallographic and cryo-EM maps are similar in many ways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8584" y="2080556"/>
            <a:ext cx="2022152" cy="1430179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cs typeface="ヒラギノ角ゴ ProN W3"/>
              </a:rPr>
              <a:t>X-ray map</a:t>
            </a:r>
          </a:p>
          <a:p>
            <a:pPr algn="ctr"/>
            <a:r>
              <a:rPr lang="en-US" sz="2600" dirty="0">
                <a:solidFill>
                  <a:srgbClr val="000000"/>
                </a:solidFill>
                <a:cs typeface="ヒラギノ角ゴ ProN W3"/>
              </a:rPr>
              <a:t>(3.8 </a:t>
            </a:r>
            <a:r>
              <a:rPr lang="en-US" sz="2600" dirty="0" err="1">
                <a:solidFill>
                  <a:srgbClr val="000000"/>
                </a:solidFill>
                <a:cs typeface="ヒラギノ角ゴ ProN W3"/>
              </a:rPr>
              <a:t>Å</a:t>
            </a:r>
            <a:r>
              <a:rPr lang="en-US" sz="2600" dirty="0">
                <a:solidFill>
                  <a:srgbClr val="000000"/>
                </a:solidFill>
                <a:cs typeface="ヒラギノ角ゴ ProN W3"/>
              </a:rPr>
              <a:t> resolution)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8584" y="4631797"/>
            <a:ext cx="2205032" cy="1872853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cs typeface="ヒラギノ角ゴ ProN W3"/>
              </a:rPr>
              <a:t>Cryo-EM map</a:t>
            </a:r>
          </a:p>
          <a:p>
            <a:pPr algn="ctr"/>
            <a:r>
              <a:rPr lang="en-US" sz="2600" dirty="0">
                <a:solidFill>
                  <a:srgbClr val="000000"/>
                </a:solidFill>
                <a:cs typeface="ヒラギノ角ゴ ProN W3"/>
              </a:rPr>
              <a:t>(3.5 </a:t>
            </a:r>
            <a:r>
              <a:rPr lang="en-US" sz="2600" dirty="0" err="1">
                <a:solidFill>
                  <a:srgbClr val="000000"/>
                </a:solidFill>
                <a:cs typeface="ヒラギノ角ゴ ProN W3"/>
              </a:rPr>
              <a:t>Å</a:t>
            </a:r>
            <a:r>
              <a:rPr lang="en-US" sz="2600" dirty="0">
                <a:solidFill>
                  <a:srgbClr val="000000"/>
                </a:solidFill>
                <a:cs typeface="ヒラギノ角ゴ ProN W3"/>
              </a:rPr>
              <a:t> resolution)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03" y="3608759"/>
            <a:ext cx="3631364" cy="28526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58" y="1162461"/>
            <a:ext cx="3848196" cy="30230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4166C5-E16E-8644-93F6-0CD36D2CCD89}"/>
              </a:ext>
            </a:extLst>
          </p:cNvPr>
          <p:cNvSpPr txBox="1"/>
          <p:nvPr/>
        </p:nvSpPr>
        <p:spPr>
          <a:xfrm>
            <a:off x="6466987" y="6462511"/>
            <a:ext cx="26770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ea typeface="ＭＳ Ｐゴシック" charset="-128"/>
                <a:cs typeface="ＭＳ Ｐゴシック" charset="-128"/>
              </a:rPr>
              <a:t>GroEL</a:t>
            </a:r>
            <a:r>
              <a:rPr lang="en-US" sz="1600" dirty="0">
                <a:ea typeface="ＭＳ Ｐゴシック" charset="-128"/>
                <a:cs typeface="ＭＳ Ｐゴシック" charset="-128"/>
              </a:rPr>
              <a:t> residues 10-170</a:t>
            </a:r>
          </a:p>
        </p:txBody>
      </p:sp>
    </p:spTree>
    <p:extLst>
      <p:ext uri="{BB962C8B-B14F-4D97-AF65-F5344CB8AC3E}">
        <p14:creationId xmlns:p14="http://schemas.microsoft.com/office/powerpoint/2010/main" val="259080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40698" y="443867"/>
            <a:ext cx="7615004" cy="711200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150" dirty="0">
                <a:solidFill>
                  <a:srgbClr val="000000"/>
                </a:solidFill>
                <a:latin typeface="Gill Sans" charset="0"/>
                <a:cs typeface="ヒラギノ角ゴ ProN W3" charset="-128"/>
                <a:sym typeface="Gill Sans" charset="0"/>
              </a:rPr>
              <a:t>Density modification vs sharpening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DFC222-3AC3-5346-B734-1A5686731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61" y="4252473"/>
            <a:ext cx="2441050" cy="1953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D0BE20-71F7-F94F-91B4-7B141D037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24" y="4252473"/>
            <a:ext cx="2683981" cy="2133337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7AEEB2F4-B72E-104E-983C-A7B4CD1D1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356" y="1575276"/>
            <a:ext cx="1112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Original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29834308-F518-4242-9FA4-7968590A0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669" y="1283528"/>
            <a:ext cx="13258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Density modified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5FCF5B68-79C2-064E-9EE9-416FB31C3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637" y="1423045"/>
            <a:ext cx="1112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Original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58B8360B-1B9C-9840-8F3B-D9E298502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8164" y="1254984"/>
            <a:ext cx="13258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Density modified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F2722739-7A37-924C-83DD-9C5A55849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768" y="5225328"/>
            <a:ext cx="1578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Sharpened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88A18800-BD6D-7643-9528-10833BD02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9569" y="5225328"/>
            <a:ext cx="1458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Sharpened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848C43-1E04-4BA7-289E-B1EEFF7A467B}"/>
              </a:ext>
            </a:extLst>
          </p:cNvPr>
          <p:cNvGrpSpPr/>
          <p:nvPr/>
        </p:nvGrpSpPr>
        <p:grpSpPr>
          <a:xfrm>
            <a:off x="355600" y="1759942"/>
            <a:ext cx="8788400" cy="2492531"/>
            <a:chOff x="355600" y="1759942"/>
            <a:chExt cx="8788400" cy="24925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F38F0A-43B4-80A6-7ABD-556FE2C537A2}"/>
                </a:ext>
              </a:extLst>
            </p:cNvPr>
            <p:cNvGrpSpPr/>
            <p:nvPr/>
          </p:nvGrpSpPr>
          <p:grpSpPr>
            <a:xfrm>
              <a:off x="355600" y="1759942"/>
              <a:ext cx="8788400" cy="2492531"/>
              <a:chOff x="355600" y="1759942"/>
              <a:chExt cx="8788400" cy="249253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F7C8412-9B86-FAAE-C21C-678603EAAB95}"/>
                  </a:ext>
                </a:extLst>
              </p:cNvPr>
              <p:cNvGrpSpPr/>
              <p:nvPr/>
            </p:nvGrpSpPr>
            <p:grpSpPr>
              <a:xfrm>
                <a:off x="355600" y="1759942"/>
                <a:ext cx="8788400" cy="2492531"/>
                <a:chOff x="355600" y="1759942"/>
                <a:chExt cx="8788400" cy="2492531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AB423167-2F9F-6CD7-F523-935CD9B8B75C}"/>
                    </a:ext>
                  </a:extLst>
                </p:cNvPr>
                <p:cNvGrpSpPr/>
                <p:nvPr/>
              </p:nvGrpSpPr>
              <p:grpSpPr>
                <a:xfrm>
                  <a:off x="355600" y="1759942"/>
                  <a:ext cx="8788400" cy="2492531"/>
                  <a:chOff x="355600" y="1759942"/>
                  <a:chExt cx="8788400" cy="2492531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749262F0-1EDE-D14E-8457-A13E2CED1C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60431"/>
                  <a:stretch/>
                </p:blipFill>
                <p:spPr>
                  <a:xfrm>
                    <a:off x="355600" y="1759942"/>
                    <a:ext cx="8788400" cy="2492531"/>
                  </a:xfrm>
                  <a:prstGeom prst="rect">
                    <a:avLst/>
                  </a:prstGeom>
                </p:spPr>
              </p:pic>
              <p:sp>
                <p:nvSpPr>
                  <p:cNvPr id="2" name="Oval 1">
                    <a:extLst>
                      <a:ext uri="{FF2B5EF4-FFF2-40B4-BE49-F238E27FC236}">
                        <a16:creationId xmlns:a16="http://schemas.microsoft.com/office/drawing/2014/main" id="{5F1056F4-734E-C331-12AC-090A1F1CAF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7561" y="2001231"/>
                    <a:ext cx="283137" cy="329373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2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-128"/>
                      <a:cs typeface="ヒラギノ角ゴ ProN W3" charset="-128"/>
                      <a:sym typeface="Gill Sans" charset="0"/>
                    </a:endParaRPr>
                  </a:p>
                </p:txBody>
              </p:sp>
            </p:grp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324AFA9D-66A4-F238-642A-D0DEBC48D8F5}"/>
                    </a:ext>
                  </a:extLst>
                </p:cNvPr>
                <p:cNvSpPr/>
                <p:nvPr/>
              </p:nvSpPr>
              <p:spPr bwMode="auto">
                <a:xfrm>
                  <a:off x="2758100" y="1974557"/>
                  <a:ext cx="375393" cy="356047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endParaRPr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6608BD4-36C8-26E7-8F7E-A78271923B5C}"/>
                  </a:ext>
                </a:extLst>
              </p:cNvPr>
              <p:cNvSpPr/>
              <p:nvPr/>
            </p:nvSpPr>
            <p:spPr bwMode="auto">
              <a:xfrm>
                <a:off x="4749800" y="3670622"/>
                <a:ext cx="402063" cy="321516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4856C37-DBAE-17F5-F01D-85B5FD4378D6}"/>
                  </a:ext>
                </a:extLst>
              </p:cNvPr>
              <p:cNvSpPr/>
              <p:nvPr/>
            </p:nvSpPr>
            <p:spPr bwMode="auto">
              <a:xfrm>
                <a:off x="6763627" y="3589965"/>
                <a:ext cx="334537" cy="402173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02EF85-B61F-4533-0609-C30BDB1E7ADB}"/>
                </a:ext>
              </a:extLst>
            </p:cNvPr>
            <p:cNvSpPr/>
            <p:nvPr/>
          </p:nvSpPr>
          <p:spPr bwMode="auto">
            <a:xfrm>
              <a:off x="1801744" y="1827508"/>
              <a:ext cx="662676" cy="32937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58EFDD-76A0-8762-EDAC-88928E4CB64F}"/>
                </a:ext>
              </a:extLst>
            </p:cNvPr>
            <p:cNvSpPr/>
            <p:nvPr/>
          </p:nvSpPr>
          <p:spPr bwMode="auto">
            <a:xfrm>
              <a:off x="3849150" y="1836544"/>
              <a:ext cx="662676" cy="32937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6F75AC-A43E-4B74-3B30-1C2FEFB6434A}"/>
                </a:ext>
              </a:extLst>
            </p:cNvPr>
            <p:cNvSpPr/>
            <p:nvPr/>
          </p:nvSpPr>
          <p:spPr bwMode="auto">
            <a:xfrm>
              <a:off x="6266486" y="2812618"/>
              <a:ext cx="662676" cy="32937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1A57B82-8A20-C332-BD32-9F3E107C0FD2}"/>
                </a:ext>
              </a:extLst>
            </p:cNvPr>
            <p:cNvSpPr/>
            <p:nvPr/>
          </p:nvSpPr>
          <p:spPr bwMode="auto">
            <a:xfrm>
              <a:off x="8412847" y="2806821"/>
              <a:ext cx="662676" cy="32937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363F7D1-B105-28AF-C3A3-7B8CF01C78EA}"/>
              </a:ext>
            </a:extLst>
          </p:cNvPr>
          <p:cNvSpPr/>
          <p:nvPr/>
        </p:nvSpPr>
        <p:spPr bwMode="auto">
          <a:xfrm>
            <a:off x="4749800" y="1155067"/>
            <a:ext cx="4394200" cy="570293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696B1E39-88F4-A394-F0D7-9BDA08326F53}"/>
              </a:ext>
            </a:extLst>
          </p:cNvPr>
          <p:cNvSpPr>
            <a:spLocks/>
          </p:cNvSpPr>
          <p:nvPr/>
        </p:nvSpPr>
        <p:spPr bwMode="auto">
          <a:xfrm>
            <a:off x="547650" y="2181994"/>
            <a:ext cx="511798" cy="239028"/>
          </a:xfrm>
          <a:prstGeom prst="rightArrow">
            <a:avLst>
              <a:gd name="adj1" fmla="val 27438"/>
              <a:gd name="adj2" fmla="val 78563"/>
            </a:avLst>
          </a:prstGeom>
          <a:solidFill>
            <a:srgbClr val="FAA100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08A767B3-764E-FA68-3508-B08D9EDCD0B8}"/>
              </a:ext>
            </a:extLst>
          </p:cNvPr>
          <p:cNvSpPr>
            <a:spLocks/>
          </p:cNvSpPr>
          <p:nvPr/>
        </p:nvSpPr>
        <p:spPr bwMode="auto">
          <a:xfrm>
            <a:off x="2722467" y="2177258"/>
            <a:ext cx="511798" cy="239028"/>
          </a:xfrm>
          <a:prstGeom prst="rightArrow">
            <a:avLst>
              <a:gd name="adj1" fmla="val 27438"/>
              <a:gd name="adj2" fmla="val 78563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181EFCEF-1B8B-B4FB-E23F-E712C0E8B449}"/>
              </a:ext>
            </a:extLst>
          </p:cNvPr>
          <p:cNvSpPr>
            <a:spLocks/>
          </p:cNvSpPr>
          <p:nvPr/>
        </p:nvSpPr>
        <p:spPr bwMode="auto">
          <a:xfrm>
            <a:off x="2722467" y="4550275"/>
            <a:ext cx="511798" cy="239028"/>
          </a:xfrm>
          <a:prstGeom prst="rightArrow">
            <a:avLst>
              <a:gd name="adj1" fmla="val 27438"/>
              <a:gd name="adj2" fmla="val 78563"/>
            </a:avLst>
          </a:prstGeom>
          <a:solidFill>
            <a:schemeClr val="accent5">
              <a:lumMod val="5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8BCDC6-FA7B-155C-939F-BA84B575B307}"/>
              </a:ext>
            </a:extLst>
          </p:cNvPr>
          <p:cNvSpPr/>
          <p:nvPr/>
        </p:nvSpPr>
        <p:spPr>
          <a:xfrm>
            <a:off x="4952176" y="6482535"/>
            <a:ext cx="4191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Terwilliger et al. (2020) Acta </a:t>
            </a:r>
            <a:r>
              <a:rPr lang="en-US" sz="1400" dirty="0" err="1"/>
              <a:t>Cryst</a:t>
            </a:r>
            <a:r>
              <a:rPr lang="en-US" sz="1400" dirty="0"/>
              <a:t>. D76, 912-925.</a:t>
            </a:r>
          </a:p>
        </p:txBody>
      </p:sp>
    </p:spTree>
    <p:extLst>
      <p:ext uri="{BB962C8B-B14F-4D97-AF65-F5344CB8AC3E}">
        <p14:creationId xmlns:p14="http://schemas.microsoft.com/office/powerpoint/2010/main" val="219395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animBg="1"/>
      <p:bldP spid="30" grpId="1" animBg="1"/>
      <p:bldP spid="3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840698" y="443867"/>
            <a:ext cx="7615004" cy="711200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150" dirty="0">
                <a:solidFill>
                  <a:srgbClr val="000000"/>
                </a:solidFill>
                <a:latin typeface="Gill Sans" charset="0"/>
                <a:cs typeface="ヒラギノ角ゴ ProN W3" charset="-128"/>
                <a:sym typeface="Gill Sans" charset="0"/>
              </a:rPr>
              <a:t>Cryo-EM density modification vs sharpening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DFC222-3AC3-5346-B734-1A5686731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061" y="4252473"/>
            <a:ext cx="2441050" cy="19534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D0BE20-71F7-F94F-91B4-7B141D037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24" y="4252473"/>
            <a:ext cx="2683981" cy="2133337"/>
          </a:xfrm>
          <a:prstGeom prst="rect">
            <a:avLst/>
          </a:prstGeom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7AEEB2F4-B72E-104E-983C-A7B4CD1D1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356" y="1575276"/>
            <a:ext cx="1112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Original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29834308-F518-4242-9FA4-7968590A0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669" y="1283528"/>
            <a:ext cx="13258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Density modified</a:t>
            </a:r>
          </a:p>
        </p:txBody>
      </p:sp>
      <p:sp>
        <p:nvSpPr>
          <p:cNvPr id="19" name="Text Box 4">
            <a:extLst>
              <a:ext uri="{FF2B5EF4-FFF2-40B4-BE49-F238E27FC236}">
                <a16:creationId xmlns:a16="http://schemas.microsoft.com/office/drawing/2014/main" id="{5FCF5B68-79C2-064E-9EE9-416FB31C3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637" y="1423045"/>
            <a:ext cx="1112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Original</a:t>
            </a:r>
          </a:p>
        </p:txBody>
      </p:sp>
      <p:sp>
        <p:nvSpPr>
          <p:cNvPr id="20" name="Text Box 4">
            <a:extLst>
              <a:ext uri="{FF2B5EF4-FFF2-40B4-BE49-F238E27FC236}">
                <a16:creationId xmlns:a16="http://schemas.microsoft.com/office/drawing/2014/main" id="{58B8360B-1B9C-9840-8F3B-D9E298502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8164" y="1254984"/>
            <a:ext cx="13258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Density modified</a:t>
            </a: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F2722739-7A37-924C-83DD-9C5A55849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768" y="5225328"/>
            <a:ext cx="1578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Sharpened</a:t>
            </a: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88A18800-BD6D-7643-9528-10833BD02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9569" y="5225328"/>
            <a:ext cx="1458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Sharpened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848C43-1E04-4BA7-289E-B1EEFF7A467B}"/>
              </a:ext>
            </a:extLst>
          </p:cNvPr>
          <p:cNvGrpSpPr/>
          <p:nvPr/>
        </p:nvGrpSpPr>
        <p:grpSpPr>
          <a:xfrm>
            <a:off x="355600" y="1759942"/>
            <a:ext cx="8788400" cy="2492531"/>
            <a:chOff x="355600" y="1759942"/>
            <a:chExt cx="8788400" cy="24925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F38F0A-43B4-80A6-7ABD-556FE2C537A2}"/>
                </a:ext>
              </a:extLst>
            </p:cNvPr>
            <p:cNvGrpSpPr/>
            <p:nvPr/>
          </p:nvGrpSpPr>
          <p:grpSpPr>
            <a:xfrm>
              <a:off x="355600" y="1759942"/>
              <a:ext cx="8788400" cy="2492531"/>
              <a:chOff x="355600" y="1759942"/>
              <a:chExt cx="8788400" cy="249253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F7C8412-9B86-FAAE-C21C-678603EAAB95}"/>
                  </a:ext>
                </a:extLst>
              </p:cNvPr>
              <p:cNvGrpSpPr/>
              <p:nvPr/>
            </p:nvGrpSpPr>
            <p:grpSpPr>
              <a:xfrm>
                <a:off x="355600" y="1759942"/>
                <a:ext cx="8788400" cy="2492531"/>
                <a:chOff x="355600" y="1759942"/>
                <a:chExt cx="8788400" cy="2492531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AB423167-2F9F-6CD7-F523-935CD9B8B75C}"/>
                    </a:ext>
                  </a:extLst>
                </p:cNvPr>
                <p:cNvGrpSpPr/>
                <p:nvPr/>
              </p:nvGrpSpPr>
              <p:grpSpPr>
                <a:xfrm>
                  <a:off x="355600" y="1759942"/>
                  <a:ext cx="8788400" cy="2492531"/>
                  <a:chOff x="355600" y="1759942"/>
                  <a:chExt cx="8788400" cy="2492531"/>
                </a:xfrm>
              </p:grpSpPr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749262F0-1EDE-D14E-8457-A13E2CED1C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60431"/>
                  <a:stretch/>
                </p:blipFill>
                <p:spPr>
                  <a:xfrm>
                    <a:off x="355600" y="1759942"/>
                    <a:ext cx="8788400" cy="2492531"/>
                  </a:xfrm>
                  <a:prstGeom prst="rect">
                    <a:avLst/>
                  </a:prstGeom>
                </p:spPr>
              </p:pic>
              <p:sp>
                <p:nvSpPr>
                  <p:cNvPr id="2" name="Oval 1">
                    <a:extLst>
                      <a:ext uri="{FF2B5EF4-FFF2-40B4-BE49-F238E27FC236}">
                        <a16:creationId xmlns:a16="http://schemas.microsoft.com/office/drawing/2014/main" id="{5F1056F4-734E-C331-12AC-090A1F1CAF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7561" y="2001231"/>
                    <a:ext cx="283137" cy="329373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20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Gill Sans" charset="0"/>
                      <a:ea typeface="ヒラギノ角ゴ ProN W3" charset="-128"/>
                      <a:cs typeface="ヒラギノ角ゴ ProN W3" charset="-128"/>
                      <a:sym typeface="Gill Sans" charset="0"/>
                    </a:endParaRPr>
                  </a:p>
                </p:txBody>
              </p:sp>
            </p:grp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324AFA9D-66A4-F238-642A-D0DEBC48D8F5}"/>
                    </a:ext>
                  </a:extLst>
                </p:cNvPr>
                <p:cNvSpPr/>
                <p:nvPr/>
              </p:nvSpPr>
              <p:spPr bwMode="auto">
                <a:xfrm>
                  <a:off x="2758100" y="1974557"/>
                  <a:ext cx="375393" cy="356047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Gill Sans" charset="0"/>
                    <a:ea typeface="ヒラギノ角ゴ ProN W3" charset="-128"/>
                    <a:cs typeface="ヒラギノ角ゴ ProN W3" charset="-128"/>
                    <a:sym typeface="Gill Sans" charset="0"/>
                  </a:endParaRPr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6608BD4-36C8-26E7-8F7E-A78271923B5C}"/>
                  </a:ext>
                </a:extLst>
              </p:cNvPr>
              <p:cNvSpPr/>
              <p:nvPr/>
            </p:nvSpPr>
            <p:spPr bwMode="auto">
              <a:xfrm>
                <a:off x="4749800" y="3670622"/>
                <a:ext cx="402063" cy="321516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34856C37-DBAE-17F5-F01D-85B5FD4378D6}"/>
                  </a:ext>
                </a:extLst>
              </p:cNvPr>
              <p:cNvSpPr/>
              <p:nvPr/>
            </p:nvSpPr>
            <p:spPr bwMode="auto">
              <a:xfrm>
                <a:off x="6763627" y="3589965"/>
                <a:ext cx="334537" cy="402173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-128"/>
                  <a:cs typeface="ヒラギノ角ゴ ProN W3" charset="-128"/>
                  <a:sym typeface="Gill Sans" charset="0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02EF85-B61F-4533-0609-C30BDB1E7ADB}"/>
                </a:ext>
              </a:extLst>
            </p:cNvPr>
            <p:cNvSpPr/>
            <p:nvPr/>
          </p:nvSpPr>
          <p:spPr bwMode="auto">
            <a:xfrm>
              <a:off x="1801744" y="1827508"/>
              <a:ext cx="662676" cy="32937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58EFDD-76A0-8762-EDAC-88928E4CB64F}"/>
                </a:ext>
              </a:extLst>
            </p:cNvPr>
            <p:cNvSpPr/>
            <p:nvPr/>
          </p:nvSpPr>
          <p:spPr bwMode="auto">
            <a:xfrm>
              <a:off x="3849150" y="1836544"/>
              <a:ext cx="662676" cy="32937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6F75AC-A43E-4B74-3B30-1C2FEFB6434A}"/>
                </a:ext>
              </a:extLst>
            </p:cNvPr>
            <p:cNvSpPr/>
            <p:nvPr/>
          </p:nvSpPr>
          <p:spPr bwMode="auto">
            <a:xfrm>
              <a:off x="6266486" y="2812618"/>
              <a:ext cx="662676" cy="32937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1A57B82-8A20-C332-BD32-9F3E107C0FD2}"/>
                </a:ext>
              </a:extLst>
            </p:cNvPr>
            <p:cNvSpPr/>
            <p:nvPr/>
          </p:nvSpPr>
          <p:spPr bwMode="auto">
            <a:xfrm>
              <a:off x="8412847" y="2806821"/>
              <a:ext cx="662676" cy="329373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8" name="AutoShape 3">
            <a:extLst>
              <a:ext uri="{FF2B5EF4-FFF2-40B4-BE49-F238E27FC236}">
                <a16:creationId xmlns:a16="http://schemas.microsoft.com/office/drawing/2014/main" id="{C989580F-CBCF-BEC2-D595-EAE6FA848757}"/>
              </a:ext>
            </a:extLst>
          </p:cNvPr>
          <p:cNvSpPr>
            <a:spLocks/>
          </p:cNvSpPr>
          <p:nvPr/>
        </p:nvSpPr>
        <p:spPr bwMode="auto">
          <a:xfrm rot="10800000">
            <a:off x="6251829" y="2507800"/>
            <a:ext cx="511798" cy="239028"/>
          </a:xfrm>
          <a:prstGeom prst="rightArrow">
            <a:avLst>
              <a:gd name="adj1" fmla="val 27438"/>
              <a:gd name="adj2" fmla="val 78563"/>
            </a:avLst>
          </a:prstGeom>
          <a:solidFill>
            <a:srgbClr val="FAA100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68C0E1FC-E7A7-71DA-6D88-C960C83E2F10}"/>
              </a:ext>
            </a:extLst>
          </p:cNvPr>
          <p:cNvSpPr>
            <a:spLocks/>
          </p:cNvSpPr>
          <p:nvPr/>
        </p:nvSpPr>
        <p:spPr bwMode="auto">
          <a:xfrm rot="10800000">
            <a:off x="8350676" y="2500583"/>
            <a:ext cx="511798" cy="239028"/>
          </a:xfrm>
          <a:prstGeom prst="rightArrow">
            <a:avLst>
              <a:gd name="adj1" fmla="val 27438"/>
              <a:gd name="adj2" fmla="val 78563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505B8B76-2444-425D-32BB-C192DAF9AF71}"/>
              </a:ext>
            </a:extLst>
          </p:cNvPr>
          <p:cNvSpPr>
            <a:spLocks/>
          </p:cNvSpPr>
          <p:nvPr/>
        </p:nvSpPr>
        <p:spPr bwMode="auto">
          <a:xfrm rot="10800000">
            <a:off x="8264608" y="4889390"/>
            <a:ext cx="511798" cy="239028"/>
          </a:xfrm>
          <a:prstGeom prst="rightArrow">
            <a:avLst>
              <a:gd name="adj1" fmla="val 27438"/>
              <a:gd name="adj2" fmla="val 78563"/>
            </a:avLst>
          </a:prstGeom>
          <a:solidFill>
            <a:schemeClr val="accent5">
              <a:lumMod val="50000"/>
            </a:schemeClr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marL="0" marR="0" lvl="0" indent="0" defTabSz="4571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4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-128"/>
              <a:sym typeface="Gill Sans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7C3B44-D32A-A76D-228D-3CB6C898353F}"/>
              </a:ext>
            </a:extLst>
          </p:cNvPr>
          <p:cNvSpPr/>
          <p:nvPr/>
        </p:nvSpPr>
        <p:spPr>
          <a:xfrm>
            <a:off x="4952176" y="6482535"/>
            <a:ext cx="4191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Terwilliger et al. (2020) Acta </a:t>
            </a:r>
            <a:r>
              <a:rPr lang="en-US" sz="1400" dirty="0" err="1"/>
              <a:t>Cryst</a:t>
            </a:r>
            <a:r>
              <a:rPr lang="en-US" sz="1400" dirty="0"/>
              <a:t>. D76, 912-925.</a:t>
            </a:r>
          </a:p>
        </p:txBody>
      </p:sp>
    </p:spTree>
    <p:extLst>
      <p:ext uri="{BB962C8B-B14F-4D97-AF65-F5344CB8AC3E}">
        <p14:creationId xmlns:p14="http://schemas.microsoft.com/office/powerpoint/2010/main" val="235210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97">
            <a:extLst>
              <a:ext uri="{FF2B5EF4-FFF2-40B4-BE49-F238E27FC236}">
                <a16:creationId xmlns:a16="http://schemas.microsoft.com/office/drawing/2014/main" id="{DEC687B6-A226-6620-33E6-890E63650B91}"/>
              </a:ext>
            </a:extLst>
          </p:cNvPr>
          <p:cNvSpPr/>
          <p:nvPr/>
        </p:nvSpPr>
        <p:spPr>
          <a:xfrm>
            <a:off x="1078847" y="5999419"/>
            <a:ext cx="3203442" cy="677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01" tIns="35701" rIns="35701" bIns="35701" anchor="ctr">
            <a:spAutoFit/>
          </a:bodyPr>
          <a:lstStyle/>
          <a:p>
            <a:pPr defTabSz="410571">
              <a:defRPr sz="1800"/>
            </a:pPr>
            <a:r>
              <a:rPr sz="1968" dirty="0">
                <a:solidFill>
                  <a:sysClr val="windowText" lastClr="000000"/>
                </a:solidFill>
                <a:latin typeface="Gill Sans"/>
                <a:ea typeface="Gill Sans"/>
                <a:cs typeface="Gill Sans"/>
              </a:rPr>
              <a:t>An NIH/NIGMS funded Program Project</a:t>
            </a:r>
          </a:p>
        </p:txBody>
      </p:sp>
      <p:sp>
        <p:nvSpPr>
          <p:cNvPr id="37" name="Shape 98">
            <a:extLst>
              <a:ext uri="{FF2B5EF4-FFF2-40B4-BE49-F238E27FC236}">
                <a16:creationId xmlns:a16="http://schemas.microsoft.com/office/drawing/2014/main" id="{6C17A7A8-EBC7-5C0E-4844-DDD74B74EB55}"/>
              </a:ext>
            </a:extLst>
          </p:cNvPr>
          <p:cNvSpPr/>
          <p:nvPr/>
        </p:nvSpPr>
        <p:spPr>
          <a:xfrm>
            <a:off x="466171" y="1468720"/>
            <a:ext cx="3408675" cy="1821005"/>
          </a:xfrm>
          <a:prstGeom prst="roundRect">
            <a:avLst>
              <a:gd name="adj" fmla="val 7614"/>
            </a:avLst>
          </a:prstGeom>
          <a:solidFill>
            <a:srgbClr val="E4B68D"/>
          </a:solidFill>
          <a:ln w="25400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pPr lvl="0">
              <a:defRPr/>
            </a:pPr>
            <a:endParaRPr lang="en-US" sz="1968" dirty="0">
              <a:solidFill>
                <a:srgbClr val="000000"/>
              </a:solidFill>
              <a:effectLst/>
              <a:latin typeface="Gill Sans"/>
              <a:cs typeface="Gill Sans"/>
            </a:endParaRPr>
          </a:p>
        </p:txBody>
      </p:sp>
      <p:pic>
        <p:nvPicPr>
          <p:cNvPr id="38" name="newlogo.tiff">
            <a:extLst>
              <a:ext uri="{FF2B5EF4-FFF2-40B4-BE49-F238E27FC236}">
                <a16:creationId xmlns:a16="http://schemas.microsoft.com/office/drawing/2014/main" id="{269C9E2B-1C1C-F420-6C74-ED9BCBF9C5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695" y="5975932"/>
            <a:ext cx="714143" cy="7141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249">
            <a:extLst>
              <a:ext uri="{FF2B5EF4-FFF2-40B4-BE49-F238E27FC236}">
                <a16:creationId xmlns:a16="http://schemas.microsoft.com/office/drawing/2014/main" id="{CFA6DC40-25ED-607D-C196-C74141CC1CD4}"/>
              </a:ext>
            </a:extLst>
          </p:cNvPr>
          <p:cNvSpPr txBox="1">
            <a:spLocks/>
          </p:cNvSpPr>
          <p:nvPr/>
        </p:nvSpPr>
        <p:spPr>
          <a:xfrm>
            <a:off x="555507" y="113077"/>
            <a:ext cx="8034103" cy="624875"/>
          </a:xfrm>
          <a:prstGeom prst="rect">
            <a:avLst/>
          </a:prstGeom>
        </p:spPr>
        <p:txBody>
          <a:bodyPr vert="horz" lIns="64273" tIns="32136" rIns="64273" bIns="32136" rtlCol="0" anchor="b">
            <a:normAutofit/>
          </a:bodyPr>
          <a:lstStyle>
            <a:lvl1pPr algn="ctr" defTabSz="1300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74">
                <a:latin typeface="Calibri" panose="020F0502020204030204" pitchFamily="34" charset="0"/>
                <a:cs typeface="Calibri" panose="020F0502020204030204" pitchFamily="34" charset="0"/>
              </a:rPr>
              <a:t>The              Project</a:t>
            </a:r>
            <a:endParaRPr lang="en-US" sz="337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93215C7-3BCF-ED99-BB5F-0D1260737229}"/>
              </a:ext>
            </a:extLst>
          </p:cNvPr>
          <p:cNvCxnSpPr/>
          <p:nvPr/>
        </p:nvCxnSpPr>
        <p:spPr>
          <a:xfrm>
            <a:off x="287222" y="819480"/>
            <a:ext cx="8493187" cy="0"/>
          </a:xfrm>
          <a:prstGeom prst="line">
            <a:avLst/>
          </a:prstGeom>
          <a:ln w="38100" cmpd="sng">
            <a:solidFill>
              <a:srgbClr val="17375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hape 265">
            <a:extLst>
              <a:ext uri="{FF2B5EF4-FFF2-40B4-BE49-F238E27FC236}">
                <a16:creationId xmlns:a16="http://schemas.microsoft.com/office/drawing/2014/main" id="{293C0B6C-55CE-31F3-CEC3-2ED4F9C494ED}"/>
              </a:ext>
            </a:extLst>
          </p:cNvPr>
          <p:cNvSpPr/>
          <p:nvPr/>
        </p:nvSpPr>
        <p:spPr>
          <a:xfrm>
            <a:off x="3851112" y="5974779"/>
            <a:ext cx="5106835" cy="797852"/>
          </a:xfrm>
          <a:prstGeom prst="round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07" tIns="35707" rIns="35707" bIns="35707" anchor="ctr">
            <a:spAutoFit/>
          </a:bodyPr>
          <a:lstStyle/>
          <a:p>
            <a:pPr algn="l">
              <a:defRPr sz="2400"/>
            </a:pPr>
            <a:r>
              <a:rPr lang="de-DE" sz="1406" dirty="0" err="1"/>
              <a:t>Liebschner</a:t>
            </a:r>
            <a:r>
              <a:rPr lang="de-DE" sz="1406" dirty="0"/>
              <a:t> D, </a:t>
            </a:r>
            <a:r>
              <a:rPr lang="de-DE" sz="1406" i="1" dirty="0"/>
              <a:t>et al</a:t>
            </a:r>
            <a:r>
              <a:rPr lang="de-DE" sz="1406" dirty="0"/>
              <a:t>., </a:t>
            </a:r>
            <a:r>
              <a:rPr lang="en-US" sz="1406" dirty="0"/>
              <a:t>Macromolecular structure determination using X-rays, neutrons and electrons: recent developments in </a:t>
            </a:r>
            <a:r>
              <a:rPr lang="en-US" sz="1406" i="1" dirty="0"/>
              <a:t>Phenix</a:t>
            </a:r>
            <a:r>
              <a:rPr lang="en-US" sz="1406" dirty="0"/>
              <a:t>. </a:t>
            </a:r>
          </a:p>
          <a:p>
            <a:pPr algn="l">
              <a:defRPr sz="2400"/>
            </a:pPr>
            <a:r>
              <a:rPr lang="de-DE" sz="1406" dirty="0"/>
              <a:t>Acta </a:t>
            </a:r>
            <a:r>
              <a:rPr lang="de-DE" sz="1406" dirty="0" err="1"/>
              <a:t>Cryst</a:t>
            </a:r>
            <a:r>
              <a:rPr lang="de-DE" sz="1406" dirty="0"/>
              <a:t>. 2019 </a:t>
            </a:r>
            <a:r>
              <a:rPr lang="de-DE" sz="1406" b="1" dirty="0"/>
              <a:t>D75</a:t>
            </a:r>
            <a:r>
              <a:rPr lang="de-DE" sz="1406" dirty="0"/>
              <a:t>:861–877</a:t>
            </a:r>
            <a:endParaRPr sz="1406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FB70D0E-3EED-BB10-5848-FF4BDDBD4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86" y="2336890"/>
            <a:ext cx="1154854" cy="1436935"/>
          </a:xfrm>
          <a:prstGeom prst="roundRect">
            <a:avLst>
              <a:gd name="adj" fmla="val 4020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om Terwilliger, Li-Wei Hung">
            <a:extLst>
              <a:ext uri="{FF2B5EF4-FFF2-40B4-BE49-F238E27FC236}">
                <a16:creationId xmlns:a16="http://schemas.microsoft.com/office/drawing/2014/main" id="{F5560315-C04B-D143-85AA-0086B1714762}"/>
              </a:ext>
            </a:extLst>
          </p:cNvPr>
          <p:cNvSpPr/>
          <p:nvPr/>
        </p:nvSpPr>
        <p:spPr>
          <a:xfrm>
            <a:off x="5008910" y="1556248"/>
            <a:ext cx="3840278" cy="601661"/>
          </a:xfrm>
          <a:prstGeom prst="roundRect">
            <a:avLst>
              <a:gd name="adj" fmla="val 21031"/>
            </a:avLst>
          </a:prstGeom>
          <a:solidFill>
            <a:srgbClr val="E4B68D"/>
          </a:solidFill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07" tIns="35707" rIns="35707" bIns="35707" anchor="ctr"/>
          <a:lstStyle>
            <a:lvl1pPr>
              <a:defRPr sz="3000"/>
            </a:lvl1pPr>
          </a:lstStyle>
          <a:p>
            <a:pPr algn="ctr"/>
            <a:r>
              <a:rPr sz="2109" dirty="0"/>
              <a:t>Tom Terwilliger, Li-Wei Hung</a:t>
            </a:r>
          </a:p>
        </p:txBody>
      </p:sp>
      <p:grpSp>
        <p:nvGrpSpPr>
          <p:cNvPr id="44" name="Group">
            <a:extLst>
              <a:ext uri="{FF2B5EF4-FFF2-40B4-BE49-F238E27FC236}">
                <a16:creationId xmlns:a16="http://schemas.microsoft.com/office/drawing/2014/main" id="{3EA726FC-F4D7-E033-ACA7-A23BC6C45468}"/>
              </a:ext>
            </a:extLst>
          </p:cNvPr>
          <p:cNvGrpSpPr/>
          <p:nvPr/>
        </p:nvGrpSpPr>
        <p:grpSpPr>
          <a:xfrm>
            <a:off x="7007568" y="2046143"/>
            <a:ext cx="1633602" cy="696290"/>
            <a:chOff x="0" y="0"/>
            <a:chExt cx="2324100" cy="990600"/>
          </a:xfrm>
        </p:grpSpPr>
        <p:sp>
          <p:nvSpPr>
            <p:cNvPr id="45" name="Rounded Rectangle">
              <a:extLst>
                <a:ext uri="{FF2B5EF4-FFF2-40B4-BE49-F238E27FC236}">
                  <a16:creationId xmlns:a16="http://schemas.microsoft.com/office/drawing/2014/main" id="{02BDE33D-7743-1641-176E-90CE1E55BE04}"/>
                </a:ext>
              </a:extLst>
            </p:cNvPr>
            <p:cNvSpPr/>
            <p:nvPr/>
          </p:nvSpPr>
          <p:spPr>
            <a:xfrm>
              <a:off x="0" y="0"/>
              <a:ext cx="2324100" cy="990600"/>
            </a:xfrm>
            <a:prstGeom prst="roundRect">
              <a:avLst>
                <a:gd name="adj" fmla="val 19231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76200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35707" tIns="35707" rIns="35707" bIns="35707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pic>
          <p:nvPicPr>
            <p:cNvPr id="46" name="Los_Alamos_logo.png" descr="Los_Alamos_logo.png">
              <a:extLst>
                <a:ext uri="{FF2B5EF4-FFF2-40B4-BE49-F238E27FC236}">
                  <a16:creationId xmlns:a16="http://schemas.microsoft.com/office/drawing/2014/main" id="{62F7067A-02E5-6A06-4928-357794C74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1886"/>
            <a:stretch>
              <a:fillRect/>
            </a:stretch>
          </p:blipFill>
          <p:spPr>
            <a:xfrm>
              <a:off x="63500" y="86547"/>
              <a:ext cx="2108200" cy="8532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7" name="Image" descr="Image">
            <a:extLst>
              <a:ext uri="{FF2B5EF4-FFF2-40B4-BE49-F238E27FC236}">
                <a16:creationId xmlns:a16="http://schemas.microsoft.com/office/drawing/2014/main" id="{411A224D-5CEB-F4ED-FBA5-6EEFDE2ACC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42" t="3148" r="2689" b="16145"/>
          <a:stretch>
            <a:fillRect/>
          </a:stretch>
        </p:blipFill>
        <p:spPr>
          <a:xfrm>
            <a:off x="5292047" y="2062461"/>
            <a:ext cx="1625511" cy="663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721" y="0"/>
                </a:moveTo>
                <a:cubicBezTo>
                  <a:pt x="1923" y="0"/>
                  <a:pt x="1442" y="0"/>
                  <a:pt x="1123" y="327"/>
                </a:cubicBezTo>
                <a:cubicBezTo>
                  <a:pt x="663" y="737"/>
                  <a:pt x="301" y="1624"/>
                  <a:pt x="133" y="2751"/>
                </a:cubicBezTo>
                <a:cubicBezTo>
                  <a:pt x="0" y="3533"/>
                  <a:pt x="0" y="4709"/>
                  <a:pt x="0" y="6664"/>
                </a:cubicBezTo>
                <a:lnTo>
                  <a:pt x="0" y="14936"/>
                </a:lnTo>
                <a:cubicBezTo>
                  <a:pt x="0" y="16891"/>
                  <a:pt x="0" y="18067"/>
                  <a:pt x="133" y="18849"/>
                </a:cubicBezTo>
                <a:cubicBezTo>
                  <a:pt x="301" y="19976"/>
                  <a:pt x="663" y="20863"/>
                  <a:pt x="1123" y="21273"/>
                </a:cubicBezTo>
                <a:cubicBezTo>
                  <a:pt x="1442" y="21600"/>
                  <a:pt x="1923" y="21600"/>
                  <a:pt x="2721" y="21600"/>
                </a:cubicBezTo>
                <a:lnTo>
                  <a:pt x="18883" y="21600"/>
                </a:lnTo>
                <a:cubicBezTo>
                  <a:pt x="19681" y="21600"/>
                  <a:pt x="20158" y="21600"/>
                  <a:pt x="20477" y="21273"/>
                </a:cubicBezTo>
                <a:cubicBezTo>
                  <a:pt x="20937" y="20863"/>
                  <a:pt x="21299" y="19976"/>
                  <a:pt x="21467" y="18849"/>
                </a:cubicBezTo>
                <a:cubicBezTo>
                  <a:pt x="21600" y="18067"/>
                  <a:pt x="21600" y="16891"/>
                  <a:pt x="21600" y="14936"/>
                </a:cubicBezTo>
                <a:lnTo>
                  <a:pt x="21600" y="6664"/>
                </a:lnTo>
                <a:cubicBezTo>
                  <a:pt x="21600" y="4709"/>
                  <a:pt x="21600" y="3533"/>
                  <a:pt x="21467" y="2751"/>
                </a:cubicBezTo>
                <a:cubicBezTo>
                  <a:pt x="21299" y="1624"/>
                  <a:pt x="20937" y="737"/>
                  <a:pt x="20477" y="327"/>
                </a:cubicBezTo>
                <a:cubicBezTo>
                  <a:pt x="20158" y="0"/>
                  <a:pt x="19681" y="0"/>
                  <a:pt x="18883" y="0"/>
                </a:cubicBezTo>
                <a:lnTo>
                  <a:pt x="2721" y="0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  <a:effectLst>
            <a:outerShdw blurRad="38100" dist="508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8" name="Matt Baker, Corey Hyrc">
            <a:extLst>
              <a:ext uri="{FF2B5EF4-FFF2-40B4-BE49-F238E27FC236}">
                <a16:creationId xmlns:a16="http://schemas.microsoft.com/office/drawing/2014/main" id="{0F6F2A77-9B91-8A8A-3C4A-F4E5BBE4AD73}"/>
              </a:ext>
            </a:extLst>
          </p:cNvPr>
          <p:cNvSpPr/>
          <p:nvPr/>
        </p:nvSpPr>
        <p:spPr>
          <a:xfrm>
            <a:off x="5004799" y="3233930"/>
            <a:ext cx="1759950" cy="601662"/>
          </a:xfrm>
          <a:prstGeom prst="roundRect">
            <a:avLst>
              <a:gd name="adj" fmla="val 21103"/>
            </a:avLst>
          </a:prstGeom>
          <a:solidFill>
            <a:srgbClr val="E4B68D"/>
          </a:solidFill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07" tIns="35707" rIns="35707" bIns="35707" anchor="ctr"/>
          <a:lstStyle>
            <a:lvl1pPr>
              <a:defRPr sz="3000"/>
            </a:lvl1pPr>
          </a:lstStyle>
          <a:p>
            <a:pPr algn="ctr"/>
            <a:r>
              <a:rPr sz="1968" dirty="0"/>
              <a:t>Matt Baker</a:t>
            </a:r>
          </a:p>
        </p:txBody>
      </p:sp>
      <p:grpSp>
        <p:nvGrpSpPr>
          <p:cNvPr id="49" name="Group">
            <a:extLst>
              <a:ext uri="{FF2B5EF4-FFF2-40B4-BE49-F238E27FC236}">
                <a16:creationId xmlns:a16="http://schemas.microsoft.com/office/drawing/2014/main" id="{11521025-8C5A-7DDB-A9FB-6AE4472A4399}"/>
              </a:ext>
            </a:extLst>
          </p:cNvPr>
          <p:cNvGrpSpPr/>
          <p:nvPr/>
        </p:nvGrpSpPr>
        <p:grpSpPr>
          <a:xfrm>
            <a:off x="6633393" y="3171272"/>
            <a:ext cx="1168335" cy="714143"/>
            <a:chOff x="0" y="0"/>
            <a:chExt cx="1662172" cy="1016000"/>
          </a:xfrm>
        </p:grpSpPr>
        <p:sp>
          <p:nvSpPr>
            <p:cNvPr id="50" name="Rounded Rectangle">
              <a:extLst>
                <a:ext uri="{FF2B5EF4-FFF2-40B4-BE49-F238E27FC236}">
                  <a16:creationId xmlns:a16="http://schemas.microsoft.com/office/drawing/2014/main" id="{1707AE21-0D5D-796A-9745-B5AD3B3F1327}"/>
                </a:ext>
              </a:extLst>
            </p:cNvPr>
            <p:cNvSpPr/>
            <p:nvPr/>
          </p:nvSpPr>
          <p:spPr>
            <a:xfrm>
              <a:off x="0" y="0"/>
              <a:ext cx="1662173" cy="1016000"/>
            </a:xfrm>
            <a:prstGeom prst="roundRect">
              <a:avLst>
                <a:gd name="adj" fmla="val 15495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1866322" rotWithShape="0">
                <a:srgbClr val="000000">
                  <a:alpha val="50000"/>
                </a:srgbClr>
              </a:outerShdw>
            </a:effectLst>
          </p:spPr>
          <p:txBody>
            <a:bodyPr wrap="square" lIns="35707" tIns="35707" rIns="35707" bIns="35707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pic>
          <p:nvPicPr>
            <p:cNvPr id="51" name="Image" descr="Image">
              <a:extLst>
                <a:ext uri="{FF2B5EF4-FFF2-40B4-BE49-F238E27FC236}">
                  <a16:creationId xmlns:a16="http://schemas.microsoft.com/office/drawing/2014/main" id="{AA931D71-4BF3-B1C6-3994-029364F50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590" t="11263" r="13377" b="21787"/>
            <a:stretch>
              <a:fillRect/>
            </a:stretch>
          </p:blipFill>
          <p:spPr>
            <a:xfrm>
              <a:off x="4532" y="14805"/>
              <a:ext cx="1637005" cy="986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" name="Jane &amp; David Richardson, Chris Williams, Vincent Chen">
            <a:extLst>
              <a:ext uri="{FF2B5EF4-FFF2-40B4-BE49-F238E27FC236}">
                <a16:creationId xmlns:a16="http://schemas.microsoft.com/office/drawing/2014/main" id="{510A6A3E-80DB-75BE-BD24-CD4EBCDCCDB4}"/>
              </a:ext>
            </a:extLst>
          </p:cNvPr>
          <p:cNvSpPr/>
          <p:nvPr/>
        </p:nvSpPr>
        <p:spPr>
          <a:xfrm>
            <a:off x="4970110" y="4391229"/>
            <a:ext cx="3109129" cy="1000904"/>
          </a:xfrm>
          <a:prstGeom prst="roundRect">
            <a:avLst>
              <a:gd name="adj" fmla="val 14627"/>
            </a:avLst>
          </a:prstGeom>
          <a:solidFill>
            <a:srgbClr val="E4B68D"/>
          </a:solidFill>
          <a:ln w="254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07" tIns="35707" rIns="35707" bIns="35707" anchor="ctr"/>
          <a:lstStyle>
            <a:lvl1pPr>
              <a:defRPr sz="3000"/>
            </a:lvl1pPr>
          </a:lstStyle>
          <a:p>
            <a:pPr algn="ctr"/>
            <a:r>
              <a:rPr sz="1968" dirty="0"/>
              <a:t>Jane Richardson,</a:t>
            </a:r>
            <a:r>
              <a:rPr lang="en-US" sz="1968" dirty="0"/>
              <a:t> Vincent Chen, Michael </a:t>
            </a:r>
            <a:r>
              <a:rPr lang="en-US" sz="1968" dirty="0" err="1"/>
              <a:t>Prisant</a:t>
            </a:r>
            <a:r>
              <a:rPr lang="en-US" sz="1968" dirty="0"/>
              <a:t>,</a:t>
            </a:r>
            <a:r>
              <a:rPr sz="1968" dirty="0"/>
              <a:t> Chris</a:t>
            </a:r>
            <a:r>
              <a:rPr lang="en-US" sz="1968" dirty="0"/>
              <a:t>topher</a:t>
            </a:r>
            <a:r>
              <a:rPr sz="1968" dirty="0"/>
              <a:t> Williams, </a:t>
            </a:r>
          </a:p>
        </p:txBody>
      </p:sp>
      <p:grpSp>
        <p:nvGrpSpPr>
          <p:cNvPr id="53" name="Group">
            <a:extLst>
              <a:ext uri="{FF2B5EF4-FFF2-40B4-BE49-F238E27FC236}">
                <a16:creationId xmlns:a16="http://schemas.microsoft.com/office/drawing/2014/main" id="{39D626E8-16EE-47A1-1F1A-2566E7DABB15}"/>
              </a:ext>
            </a:extLst>
          </p:cNvPr>
          <p:cNvGrpSpPr/>
          <p:nvPr/>
        </p:nvGrpSpPr>
        <p:grpSpPr>
          <a:xfrm>
            <a:off x="7699851" y="4809468"/>
            <a:ext cx="758777" cy="955166"/>
            <a:chOff x="0" y="0"/>
            <a:chExt cx="1079500" cy="1358900"/>
          </a:xfrm>
        </p:grpSpPr>
        <p:sp>
          <p:nvSpPr>
            <p:cNvPr id="54" name="Rounded Rectangle">
              <a:extLst>
                <a:ext uri="{FF2B5EF4-FFF2-40B4-BE49-F238E27FC236}">
                  <a16:creationId xmlns:a16="http://schemas.microsoft.com/office/drawing/2014/main" id="{570456A8-3C17-90DC-345A-BFB5A7DD7D82}"/>
                </a:ext>
              </a:extLst>
            </p:cNvPr>
            <p:cNvSpPr/>
            <p:nvPr/>
          </p:nvSpPr>
          <p:spPr>
            <a:xfrm>
              <a:off x="0" y="0"/>
              <a:ext cx="1079500" cy="1358900"/>
            </a:xfrm>
            <a:prstGeom prst="roundRect">
              <a:avLst>
                <a:gd name="adj" fmla="val 17647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76200" dir="2700000" rotWithShape="0">
                <a:srgbClr val="000000">
                  <a:alpha val="50000"/>
                </a:srgbClr>
              </a:outerShdw>
            </a:effectLst>
          </p:spPr>
          <p:txBody>
            <a:bodyPr wrap="square" lIns="35707" tIns="35707" rIns="35707" bIns="35707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/>
            </a:p>
          </p:txBody>
        </p:sp>
        <p:pic>
          <p:nvPicPr>
            <p:cNvPr id="55" name="duke_univ_blue.png" descr="duke_univ_blue.png">
              <a:extLst>
                <a:ext uri="{FF2B5EF4-FFF2-40B4-BE49-F238E27FC236}">
                  <a16:creationId xmlns:a16="http://schemas.microsoft.com/office/drawing/2014/main" id="{6D7B266A-C923-BD16-C53B-09FF0F4AF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00" y="107168"/>
              <a:ext cx="986183" cy="1206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D942C0C1-2D7B-A8EC-A881-156D8C380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20" y="45444"/>
            <a:ext cx="1096737" cy="109854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5FC3E00-55C2-A137-486E-5B15172F6FAB}"/>
              </a:ext>
            </a:extLst>
          </p:cNvPr>
          <p:cNvGrpSpPr/>
          <p:nvPr/>
        </p:nvGrpSpPr>
        <p:grpSpPr>
          <a:xfrm>
            <a:off x="642060" y="3982897"/>
            <a:ext cx="3408675" cy="932530"/>
            <a:chOff x="571532" y="5648511"/>
            <a:chExt cx="4849471" cy="1326697"/>
          </a:xfrm>
          <a:solidFill>
            <a:srgbClr val="E4B68D"/>
          </a:solidFill>
        </p:grpSpPr>
        <p:sp>
          <p:nvSpPr>
            <p:cNvPr id="58" name="Shape 94">
              <a:extLst>
                <a:ext uri="{FF2B5EF4-FFF2-40B4-BE49-F238E27FC236}">
                  <a16:creationId xmlns:a16="http://schemas.microsoft.com/office/drawing/2014/main" id="{B71B228A-5735-8115-6A61-592DB850E8C4}"/>
                </a:ext>
              </a:extLst>
            </p:cNvPr>
            <p:cNvSpPr/>
            <p:nvPr/>
          </p:nvSpPr>
          <p:spPr>
            <a:xfrm>
              <a:off x="906830" y="5648511"/>
              <a:ext cx="4230174" cy="1326697"/>
            </a:xfrm>
            <a:prstGeom prst="roundRect">
              <a:avLst>
                <a:gd name="adj" fmla="val 13158"/>
              </a:avLst>
            </a:prstGeom>
            <a:grpFill/>
            <a:ln w="254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lvl1pPr>
            </a:lstStyle>
            <a:p>
              <a:pPr defTabSz="410571">
                <a:defRPr sz="1800">
                  <a:solidFill>
                    <a:srgbClr val="000000"/>
                  </a:solidFill>
                  <a:effectLst/>
                </a:defRPr>
              </a:pPr>
              <a:endParaRPr lang="en-US" sz="1828" dirty="0">
                <a:solidFill>
                  <a:srgbClr val="000000"/>
                </a:solidFill>
                <a:effectLst/>
                <a:latin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C082DDF-E0BC-B4FC-5CE9-F7BF600F03AB}"/>
                </a:ext>
              </a:extLst>
            </p:cNvPr>
            <p:cNvSpPr/>
            <p:nvPr/>
          </p:nvSpPr>
          <p:spPr>
            <a:xfrm>
              <a:off x="571532" y="5775581"/>
              <a:ext cx="4849471" cy="992999"/>
            </a:xfrm>
            <a:prstGeom prst="rect">
              <a:avLst/>
            </a:prstGeom>
            <a:noFill/>
          </p:spPr>
          <p:txBody>
            <a:bodyPr wrap="square" lIns="91404" tIns="45702" rIns="91404" bIns="45702">
              <a:spAutoFit/>
            </a:bodyPr>
            <a:lstStyle/>
            <a:p>
              <a:pPr algn="ctr">
                <a:defRPr sz="3000"/>
              </a:pPr>
              <a:r>
                <a:rPr lang="en-US" sz="1968" dirty="0"/>
                <a:t>Randy Read, Airlie McCoy,</a:t>
              </a:r>
            </a:p>
            <a:p>
              <a:pPr algn="ctr">
                <a:defRPr sz="3000"/>
              </a:pPr>
              <a:r>
                <a:rPr lang="en-US" sz="1968" dirty="0"/>
                <a:t>Alisia </a:t>
              </a:r>
              <a:r>
                <a:rPr lang="en-US" sz="1968" dirty="0" err="1"/>
                <a:t>Fadini</a:t>
              </a:r>
              <a:endParaRPr lang="en-US" sz="1968" dirty="0">
                <a:latin typeface="Gill Sans"/>
                <a:cs typeface="Gill San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523C337-6DB7-290D-0546-7622B9791C3B}"/>
              </a:ext>
            </a:extLst>
          </p:cNvPr>
          <p:cNvGrpSpPr/>
          <p:nvPr/>
        </p:nvGrpSpPr>
        <p:grpSpPr>
          <a:xfrm>
            <a:off x="80433" y="4802982"/>
            <a:ext cx="2026379" cy="553461"/>
            <a:chOff x="3508036" y="7074963"/>
            <a:chExt cx="2882900" cy="787401"/>
          </a:xfrm>
        </p:grpSpPr>
        <p:sp>
          <p:nvSpPr>
            <p:cNvPr id="61" name="Shape 102">
              <a:extLst>
                <a:ext uri="{FF2B5EF4-FFF2-40B4-BE49-F238E27FC236}">
                  <a16:creationId xmlns:a16="http://schemas.microsoft.com/office/drawing/2014/main" id="{D0765E1F-1346-2C17-3159-A7A329BCFC85}"/>
                </a:ext>
              </a:extLst>
            </p:cNvPr>
            <p:cNvSpPr/>
            <p:nvPr/>
          </p:nvSpPr>
          <p:spPr>
            <a:xfrm>
              <a:off x="3508036" y="7074963"/>
              <a:ext cx="2882900" cy="787401"/>
            </a:xfrm>
            <a:prstGeom prst="roundRect">
              <a:avLst>
                <a:gd name="adj" fmla="val 24194"/>
              </a:avLst>
            </a:prstGeom>
            <a:solidFill>
              <a:srgbClr val="FFFFFF"/>
            </a:solidFill>
            <a:ln w="25400">
              <a:solidFill/>
              <a:miter lim="400000"/>
            </a:ln>
            <a:effectLst>
              <a:outerShdw blurRad="38100" dist="76200" dir="27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defTabSz="41057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12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</a:endParaRPr>
            </a:p>
          </p:txBody>
        </p:sp>
        <p:pic>
          <p:nvPicPr>
            <p:cNvPr id="62" name="University_of_Cambridge_logo.png">
              <a:extLst>
                <a:ext uri="{FF2B5EF4-FFF2-40B4-BE49-F238E27FC236}">
                  <a16:creationId xmlns:a16="http://schemas.microsoft.com/office/drawing/2014/main" id="{38CD307B-8FD9-BE8E-49FB-7E5CC8BFBC79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604829" y="7234937"/>
              <a:ext cx="2520850" cy="52070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5529703-9572-0B4E-EBFE-82E0D3808828}"/>
              </a:ext>
            </a:extLst>
          </p:cNvPr>
          <p:cNvSpPr txBox="1"/>
          <p:nvPr/>
        </p:nvSpPr>
        <p:spPr>
          <a:xfrm>
            <a:off x="499955" y="1591021"/>
            <a:ext cx="3351157" cy="160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968" dirty="0">
                <a:solidFill>
                  <a:srgbClr val="000000"/>
                </a:solidFill>
                <a:cs typeface="Gill Sans"/>
              </a:rPr>
              <a:t>Paul Adams, Pavel </a:t>
            </a:r>
            <a:r>
              <a:rPr lang="en-US" sz="1968" dirty="0" err="1">
                <a:solidFill>
                  <a:srgbClr val="000000"/>
                </a:solidFill>
                <a:cs typeface="Gill Sans"/>
              </a:rPr>
              <a:t>Afonine</a:t>
            </a:r>
            <a:r>
              <a:rPr lang="en-US" sz="1968" dirty="0">
                <a:solidFill>
                  <a:srgbClr val="000000"/>
                </a:solidFill>
                <a:cs typeface="Gill Sans"/>
              </a:rPr>
              <a:t>, Dorothee Liebschner, Nigel Moriarty, Billy Poon, </a:t>
            </a:r>
          </a:p>
          <a:p>
            <a:pPr algn="ctr">
              <a:defRPr/>
            </a:pPr>
            <a:r>
              <a:rPr lang="en-US" sz="1968" dirty="0">
                <a:solidFill>
                  <a:srgbClr val="000000"/>
                </a:solidFill>
                <a:cs typeface="Gill Sans"/>
              </a:rPr>
              <a:t>Oleg </a:t>
            </a:r>
            <a:r>
              <a:rPr lang="en-US" sz="1968" dirty="0" err="1">
                <a:solidFill>
                  <a:srgbClr val="000000"/>
                </a:solidFill>
                <a:cs typeface="Gill Sans"/>
              </a:rPr>
              <a:t>Sobolev</a:t>
            </a:r>
            <a:r>
              <a:rPr lang="en-US" sz="1968" dirty="0">
                <a:solidFill>
                  <a:srgbClr val="000000"/>
                </a:solidFill>
                <a:cs typeface="Gill Sans"/>
              </a:rPr>
              <a:t>,</a:t>
            </a:r>
          </a:p>
          <a:p>
            <a:pPr lvl="0" algn="ctr">
              <a:defRPr/>
            </a:pPr>
            <a:r>
              <a:rPr lang="en-US" sz="1968" dirty="0">
                <a:solidFill>
                  <a:srgbClr val="000000"/>
                </a:solidFill>
                <a:cs typeface="Gill Sans"/>
              </a:rPr>
              <a:t> Christopher </a:t>
            </a:r>
            <a:r>
              <a:rPr lang="en-US" sz="1968" dirty="0" err="1">
                <a:solidFill>
                  <a:srgbClr val="000000"/>
                </a:solidFill>
                <a:cs typeface="Gill Sans"/>
              </a:rPr>
              <a:t>Schlicksup</a:t>
            </a:r>
            <a:endParaRPr lang="en-US" sz="1968" dirty="0">
              <a:solidFill>
                <a:srgbClr val="000000"/>
              </a:solidFill>
              <a:cs typeface="Gill San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B9A1C06-2E5D-E19A-7599-66AE054072E9}"/>
              </a:ext>
            </a:extLst>
          </p:cNvPr>
          <p:cNvSpPr txBox="1"/>
          <p:nvPr/>
        </p:nvSpPr>
        <p:spPr>
          <a:xfrm>
            <a:off x="395065" y="1106478"/>
            <a:ext cx="2897909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 b="1" dirty="0"/>
              <a:t>Lawrence Berkeley Laboratory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D10A58A-2B5F-09DF-796B-1923C9536066}"/>
              </a:ext>
            </a:extLst>
          </p:cNvPr>
          <p:cNvSpPr txBox="1"/>
          <p:nvPr/>
        </p:nvSpPr>
        <p:spPr>
          <a:xfrm>
            <a:off x="778020" y="3614460"/>
            <a:ext cx="2348207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 b="1" dirty="0"/>
              <a:t>University of Cambridge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62039D1-6FE2-0804-FE28-FD4797AF11D9}"/>
              </a:ext>
            </a:extLst>
          </p:cNvPr>
          <p:cNvSpPr txBox="1"/>
          <p:nvPr/>
        </p:nvSpPr>
        <p:spPr>
          <a:xfrm>
            <a:off x="4919056" y="2888892"/>
            <a:ext cx="1029449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 b="1" dirty="0"/>
              <a:t>UTHealth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BB39E3-F489-0B7D-9A52-1489CD2D735F}"/>
              </a:ext>
            </a:extLst>
          </p:cNvPr>
          <p:cNvSpPr txBox="1"/>
          <p:nvPr/>
        </p:nvSpPr>
        <p:spPr>
          <a:xfrm>
            <a:off x="4867279" y="4065246"/>
            <a:ext cx="1604029" cy="351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 b="1" dirty="0"/>
              <a:t>Duke University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5608ECE-A332-23AF-6107-5B458A4EA5A6}"/>
              </a:ext>
            </a:extLst>
          </p:cNvPr>
          <p:cNvSpPr txBox="1"/>
          <p:nvPr/>
        </p:nvSpPr>
        <p:spPr>
          <a:xfrm>
            <a:off x="4944155" y="970257"/>
            <a:ext cx="3048976" cy="611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7" b="1" dirty="0"/>
              <a:t>Los Alamos National Laboratory</a:t>
            </a:r>
          </a:p>
          <a:p>
            <a:pPr algn="l"/>
            <a:r>
              <a:rPr lang="en-US" sz="1687" b="1" dirty="0"/>
              <a:t>New Mexico Consortium</a:t>
            </a:r>
          </a:p>
        </p:txBody>
      </p:sp>
    </p:spTree>
    <p:extLst>
      <p:ext uri="{BB962C8B-B14F-4D97-AF65-F5344CB8AC3E}">
        <p14:creationId xmlns:p14="http://schemas.microsoft.com/office/powerpoint/2010/main" val="19611430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40" y="169335"/>
            <a:ext cx="90814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8080">
                    <a:lumMod val="50000"/>
                  </a:srgbClr>
                </a:solidFill>
              </a:rPr>
              <a:t>X-ray and cryo-EM maps as Fourier transforms</a:t>
            </a:r>
          </a:p>
          <a:p>
            <a:pPr algn="ctr"/>
            <a:r>
              <a:rPr lang="en-US" i="1" dirty="0">
                <a:solidFill>
                  <a:srgbClr val="808080">
                    <a:lumMod val="50000"/>
                  </a:srgbClr>
                </a:solidFill>
              </a:rPr>
              <a:t>(X-ray data are missing phases)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81083" y="1071698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058" descr="D:\user\Shaun\ComBio2000\2307_xtal3_001_inv.jpg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05" y="1235398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259876" y="3521398"/>
            <a:ext cx="33398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Diffraction pattern is (more or less) section through FT of structure (amplitudes only)</a:t>
            </a:r>
          </a:p>
        </p:txBody>
      </p:sp>
      <p:sp>
        <p:nvSpPr>
          <p:cNvPr id="21" name="AutoShape 3"/>
          <p:cNvSpPr>
            <a:spLocks/>
          </p:cNvSpPr>
          <p:nvPr/>
        </p:nvSpPr>
        <p:spPr bwMode="auto">
          <a:xfrm>
            <a:off x="6245263" y="2603566"/>
            <a:ext cx="417782" cy="280984"/>
          </a:xfrm>
          <a:prstGeom prst="rightArrow">
            <a:avLst>
              <a:gd name="adj1" fmla="val 42157"/>
              <a:gd name="adj2" fmla="val 74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22" name="Picture 5" descr="resolve_no_chai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3"/>
          <a:stretch/>
        </p:blipFill>
        <p:spPr bwMode="auto">
          <a:xfrm>
            <a:off x="6926684" y="1485536"/>
            <a:ext cx="2217316" cy="221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-54956" y="2524876"/>
            <a:ext cx="110092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X-ray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768264" y="2937794"/>
            <a:ext cx="12259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Inverse FT with phases</a:t>
            </a:r>
          </a:p>
        </p:txBody>
      </p:sp>
      <p:sp>
        <p:nvSpPr>
          <p:cNvPr id="32" name="AutoShape 3"/>
          <p:cNvSpPr>
            <a:spLocks/>
          </p:cNvSpPr>
          <p:nvPr/>
        </p:nvSpPr>
        <p:spPr bwMode="auto">
          <a:xfrm>
            <a:off x="4031101" y="2639796"/>
            <a:ext cx="417782" cy="280984"/>
          </a:xfrm>
          <a:prstGeom prst="rightArrow">
            <a:avLst>
              <a:gd name="adj1" fmla="val 42157"/>
              <a:gd name="adj2" fmla="val 74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4599707" y="2455130"/>
            <a:ext cx="12259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Combine FT sections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64502-1574-DE3C-7C0C-BF814CA3B4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87" y="5080522"/>
            <a:ext cx="2847261" cy="927516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8A3A433A-5A42-C480-F2D2-AF489663E4CF}"/>
              </a:ext>
            </a:extLst>
          </p:cNvPr>
          <p:cNvSpPr>
            <a:spLocks/>
          </p:cNvSpPr>
          <p:nvPr/>
        </p:nvSpPr>
        <p:spPr bwMode="auto">
          <a:xfrm>
            <a:off x="4319957" y="5430328"/>
            <a:ext cx="417782" cy="280984"/>
          </a:xfrm>
          <a:prstGeom prst="rightArrow">
            <a:avLst>
              <a:gd name="adj1" fmla="val 42157"/>
              <a:gd name="adj2" fmla="val 74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C10CC-7DFF-D767-5DB0-64B07A65E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04" y="4751080"/>
            <a:ext cx="2009849" cy="2091006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70A259B-7CD1-7F1D-E5BB-9C22495ED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483" y="5993027"/>
            <a:ext cx="33176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FT of one image is a section through FT of structure (amplitudes and phases)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56A44418-4CE1-FA2E-C474-E69015E28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8563" y="5245662"/>
            <a:ext cx="12259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Combine FT sections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5B472894-0815-4E6C-9311-957925E6D680}"/>
              </a:ext>
            </a:extLst>
          </p:cNvPr>
          <p:cNvSpPr>
            <a:spLocks/>
          </p:cNvSpPr>
          <p:nvPr/>
        </p:nvSpPr>
        <p:spPr bwMode="auto">
          <a:xfrm>
            <a:off x="6499644" y="5449126"/>
            <a:ext cx="417782" cy="280984"/>
          </a:xfrm>
          <a:prstGeom prst="rightArrow">
            <a:avLst>
              <a:gd name="adj1" fmla="val 42157"/>
              <a:gd name="adj2" fmla="val 74632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66CD951B-9996-4498-9366-FD6179C23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544" y="5799660"/>
            <a:ext cx="14103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>
                <a:solidFill>
                  <a:srgbClr val="660066"/>
                </a:solidFill>
              </a:rPr>
              <a:t>Inverse FT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C29650F1-AACA-319E-F798-8FBE371EF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145" y="5490104"/>
            <a:ext cx="1100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800" b="1" dirty="0" err="1">
                <a:solidFill>
                  <a:srgbClr val="660066"/>
                </a:solidFill>
              </a:rPr>
              <a:t>CryoEM</a:t>
            </a:r>
            <a:endParaRPr lang="en-US" altLang="x-none" sz="18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58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4" grpId="0"/>
      <p:bldP spid="32" grpId="0" animBg="1"/>
      <p:bldP spid="33" grpId="0"/>
      <p:bldP spid="3" grpId="0" animBg="1"/>
      <p:bldP spid="8" grpId="0"/>
      <p:bldP spid="9" grpId="0"/>
      <p:bldP spid="10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Density modification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17652" y="1365463"/>
            <a:ext cx="6705600" cy="544830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</a:rPr>
              <a:t>What does a good density map look like?</a:t>
            </a:r>
          </a:p>
        </p:txBody>
      </p:sp>
      <p:sp>
        <p:nvSpPr>
          <p:cNvPr id="2" name="Rectangle 1"/>
          <p:cNvSpPr/>
          <p:nvPr/>
        </p:nvSpPr>
        <p:spPr>
          <a:xfrm>
            <a:off x="1390184" y="3472223"/>
            <a:ext cx="5875868" cy="89255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/>
              <a:t>Use expected features of maps to improve map quality</a:t>
            </a:r>
          </a:p>
        </p:txBody>
      </p:sp>
      <p:sp>
        <p:nvSpPr>
          <p:cNvPr id="12" name="AutoShape 3"/>
          <p:cNvSpPr>
            <a:spLocks/>
          </p:cNvSpPr>
          <p:nvPr/>
        </p:nvSpPr>
        <p:spPr bwMode="auto">
          <a:xfrm rot="5400000">
            <a:off x="4166437" y="2689143"/>
            <a:ext cx="613302" cy="709131"/>
          </a:xfrm>
          <a:prstGeom prst="rightArrow">
            <a:avLst>
              <a:gd name="adj1" fmla="val 42157"/>
              <a:gd name="adj2" fmla="val 54351"/>
            </a:avLst>
          </a:prstGeom>
          <a:solidFill>
            <a:srgbClr val="F78888"/>
          </a:solidFill>
          <a:ln w="25400">
            <a:noFill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eaLnBrk="0" hangingPunct="0"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x-none" altLang="x-non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A4F4CA-B3AD-3F0D-0C57-56C98E03D913}"/>
              </a:ext>
            </a:extLst>
          </p:cNvPr>
          <p:cNvSpPr/>
          <p:nvPr/>
        </p:nvSpPr>
        <p:spPr>
          <a:xfrm>
            <a:off x="259291" y="4636169"/>
            <a:ext cx="8158976" cy="150810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/>
              <a:t>Key feature of this process: improving density anywhere can improve it everywhere*</a:t>
            </a:r>
            <a:r>
              <a:rPr lang="en-US" sz="2600" baseline="30000" dirty="0"/>
              <a:t>‡</a:t>
            </a:r>
          </a:p>
          <a:p>
            <a:pPr algn="ctr"/>
            <a:endParaRPr lang="en-US" sz="2600" dirty="0"/>
          </a:p>
          <a:p>
            <a:pPr algn="ctr"/>
            <a:r>
              <a:rPr lang="en-US" sz="1400" dirty="0"/>
              <a:t>*Works if errors are local in Fourier space           </a:t>
            </a:r>
            <a:r>
              <a:rPr lang="en-US" sz="1400" baseline="30000" dirty="0"/>
              <a:t>‡</a:t>
            </a:r>
            <a:r>
              <a:rPr lang="en-US" sz="1400" dirty="0"/>
              <a:t>Does not work if errors are local in real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8ECC1-2BB0-07EC-E17A-6736AA27BEDD}"/>
              </a:ext>
            </a:extLst>
          </p:cNvPr>
          <p:cNvSpPr/>
          <p:nvPr/>
        </p:nvSpPr>
        <p:spPr>
          <a:xfrm>
            <a:off x="4952176" y="6482535"/>
            <a:ext cx="4191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Terwilliger et al. (2020) Acta </a:t>
            </a:r>
            <a:r>
              <a:rPr lang="en-US" sz="1400" dirty="0" err="1"/>
              <a:t>Cryst</a:t>
            </a:r>
            <a:r>
              <a:rPr lang="en-US" sz="1400" dirty="0"/>
              <a:t>. D76, 912-925.</a:t>
            </a:r>
          </a:p>
        </p:txBody>
      </p:sp>
    </p:spTree>
    <p:extLst>
      <p:ext uri="{BB962C8B-B14F-4D97-AF65-F5344CB8AC3E}">
        <p14:creationId xmlns:p14="http://schemas.microsoft.com/office/powerpoint/2010/main" val="3008232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p9_0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5" y="2578095"/>
            <a:ext cx="4310063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p9_perf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04" y="2561167"/>
            <a:ext cx="4310062" cy="340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840134" y="3869267"/>
            <a:ext cx="1210732" cy="990600"/>
            <a:chOff x="7840134" y="3869267"/>
            <a:chExt cx="1210732" cy="990600"/>
          </a:xfrm>
        </p:grpSpPr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7840134" y="3869267"/>
              <a:ext cx="1143000" cy="9906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90CCF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hangingPunct="1"/>
              <a:endParaRPr lang="x-none" altLang="x-none" sz="1800">
                <a:solidFill>
                  <a:srgbClr val="000000"/>
                </a:solidFill>
                <a:ea typeface="ＭＳ Ｐゴシック" charset="-128"/>
                <a:cs typeface="ヒラギノ角ゴ ProN W3"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7984066" y="3869267"/>
              <a:ext cx="10668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hangingPunct="1">
                <a:spcAft>
                  <a:spcPct val="100000"/>
                </a:spcAft>
              </a:pPr>
              <a:r>
                <a:rPr lang="en-US" altLang="x-none" sz="1600" b="1" dirty="0">
                  <a:solidFill>
                    <a:srgbClr val="90CCF4"/>
                  </a:solidFill>
                  <a:ea typeface="ＭＳ Ｐゴシック" charset="-128"/>
                  <a:cs typeface="ヒラギノ角ゴ ProN W3"/>
                </a:rPr>
                <a:t>Flat solvent region</a:t>
              </a:r>
              <a:endParaRPr lang="en-US" altLang="x-none" sz="1200" b="1" dirty="0">
                <a:solidFill>
                  <a:srgbClr val="90CCF4"/>
                </a:solidFill>
                <a:ea typeface="ＭＳ Ｐゴシック" charset="-128"/>
                <a:cs typeface="ヒラギノ角ゴ ProN W3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15922" y="4817533"/>
            <a:ext cx="2023277" cy="922868"/>
            <a:chOff x="6815922" y="4817533"/>
            <a:chExt cx="2023277" cy="922868"/>
          </a:xfrm>
        </p:grpSpPr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 flipV="1">
              <a:off x="7222066" y="4859867"/>
              <a:ext cx="381000" cy="2286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cs typeface="ヒラギノ角ゴ ProN W3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 flipV="1">
              <a:off x="6815922" y="4923492"/>
              <a:ext cx="612173" cy="181925"/>
            </a:xfrm>
            <a:prstGeom prst="line">
              <a:avLst/>
            </a:prstGeom>
            <a:noFill/>
            <a:ln w="50800">
              <a:solidFill>
                <a:srgbClr val="90CCF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cs typeface="ヒラギノ角ゴ ProN W3"/>
              </a:endParaRPr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7399867" y="4826001"/>
              <a:ext cx="1422399" cy="9144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90CCF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hangingPunct="1"/>
              <a:endParaRPr lang="x-none" altLang="x-none" sz="1800">
                <a:solidFill>
                  <a:srgbClr val="000000"/>
                </a:solidFill>
                <a:ea typeface="ＭＳ Ｐゴシック" charset="-128"/>
                <a:cs typeface="ヒラギノ角ゴ ProN W3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7543799" y="4817533"/>
              <a:ext cx="1295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hangingPunct="1">
                <a:spcAft>
                  <a:spcPct val="100000"/>
                </a:spcAft>
              </a:pPr>
              <a:r>
                <a:rPr lang="en-US" altLang="x-none" sz="1600" b="1" dirty="0">
                  <a:solidFill>
                    <a:srgbClr val="90CCF4"/>
                  </a:solidFill>
                  <a:ea typeface="ＭＳ Ｐゴシック" charset="-128"/>
                  <a:cs typeface="ヒラギノ角ゴ ProN W3"/>
                </a:rPr>
                <a:t>Connected density</a:t>
              </a:r>
              <a:endParaRPr lang="en-US" altLang="x-none" sz="1200" b="1" dirty="0">
                <a:solidFill>
                  <a:srgbClr val="90CCF4"/>
                </a:solidFill>
                <a:ea typeface="ＭＳ Ｐゴシック" charset="-128"/>
                <a:cs typeface="ヒラギノ角ゴ ProN W3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4824" y="2802467"/>
            <a:ext cx="3627707" cy="1447544"/>
            <a:chOff x="5634824" y="2802467"/>
            <a:chExt cx="3627707" cy="1447544"/>
          </a:xfrm>
        </p:grpSpPr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7603066" y="2802467"/>
              <a:ext cx="1447800" cy="106680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90CCF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hangingPunct="1"/>
              <a:endParaRPr lang="x-none" altLang="x-none" sz="1800">
                <a:solidFill>
                  <a:srgbClr val="000000"/>
                </a:solidFill>
                <a:ea typeface="ＭＳ Ｐゴシック" charset="-128"/>
                <a:cs typeface="ヒラギノ角ゴ ProN W3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7814731" y="2832102"/>
              <a:ext cx="14478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N W3" charset="-128"/>
                </a:defRPr>
              </a:lvl9pPr>
            </a:lstStyle>
            <a:p>
              <a:pPr eaLnBrk="1" hangingPunct="1">
                <a:spcAft>
                  <a:spcPct val="100000"/>
                </a:spcAft>
              </a:pPr>
              <a:r>
                <a:rPr lang="en-US" altLang="x-none" sz="1600" b="1" dirty="0">
                  <a:solidFill>
                    <a:srgbClr val="90CCF4"/>
                  </a:solidFill>
                  <a:ea typeface="ＭＳ Ｐゴシック" charset="-128"/>
                  <a:cs typeface="ヒラギノ角ゴ ProN W3"/>
                </a:rPr>
                <a:t>Density looks like protein</a:t>
              </a:r>
              <a:endParaRPr lang="en-US" altLang="x-none" sz="1200" b="1" dirty="0">
                <a:solidFill>
                  <a:srgbClr val="90CCF4"/>
                </a:solidFill>
                <a:ea typeface="ＭＳ Ｐゴシック" charset="-128"/>
                <a:cs typeface="ヒラギノ角ゴ ProN W3"/>
              </a:endParaRPr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 flipH="1">
              <a:off x="5634824" y="3489129"/>
              <a:ext cx="1998539" cy="760882"/>
            </a:xfrm>
            <a:prstGeom prst="line">
              <a:avLst/>
            </a:prstGeom>
            <a:noFill/>
            <a:ln w="50800">
              <a:solidFill>
                <a:srgbClr val="90CCF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000000"/>
                </a:solidFill>
                <a:cs typeface="ヒラギノ角ゴ ProN W3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73202" y="1540945"/>
            <a:ext cx="6146800" cy="544830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</a:rPr>
              <a:t>Which map is better?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18E40-54C7-1A74-0B60-161C708FEE00}"/>
              </a:ext>
            </a:extLst>
          </p:cNvPr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Map evaluation and improvement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AA5C1D39-3BED-DD28-82C1-D579FFD79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5478" y="5909832"/>
            <a:ext cx="231565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hangingPunct="1">
              <a:spcAft>
                <a:spcPct val="100000"/>
              </a:spcAft>
            </a:pPr>
            <a:r>
              <a:rPr lang="en-US" altLang="x-none" sz="1600" b="1" dirty="0">
                <a:solidFill>
                  <a:srgbClr val="7030A0"/>
                </a:solidFill>
                <a:ea typeface="ＭＳ Ｐゴシック" charset="-128"/>
                <a:cs typeface="ヒラギノ角ゴ ProN W3"/>
              </a:rPr>
              <a:t>NCS-related density looks similar</a:t>
            </a:r>
            <a:endParaRPr lang="en-US" altLang="x-none" sz="1200" b="1" dirty="0">
              <a:solidFill>
                <a:srgbClr val="7030A0"/>
              </a:solidFill>
              <a:ea typeface="ＭＳ Ｐゴシック" charset="-128"/>
              <a:cs typeface="ヒラギノ角ゴ ProN W3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3B0E5FA4-58CC-AB11-B1AD-BBC739368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829" y="5909832"/>
            <a:ext cx="10263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hangingPunct="1">
              <a:spcAft>
                <a:spcPct val="100000"/>
              </a:spcAft>
            </a:pPr>
            <a:r>
              <a:rPr lang="en-US" altLang="x-none" sz="1600" b="1" dirty="0">
                <a:solidFill>
                  <a:srgbClr val="7030A0"/>
                </a:solidFill>
                <a:ea typeface="ＭＳ Ｐゴシック" charset="-128"/>
                <a:cs typeface="ヒラギノ角ゴ ProN W3"/>
              </a:rPr>
              <a:t>Not shown:</a:t>
            </a:r>
            <a:endParaRPr lang="en-US" altLang="x-none" sz="1200" b="1" dirty="0">
              <a:solidFill>
                <a:srgbClr val="7030A0"/>
              </a:solidFill>
              <a:ea typeface="ＭＳ Ｐゴシック" charset="-128"/>
              <a:cs typeface="ヒラギノ角ゴ ProN W3"/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1379CC3C-D2A5-0842-8F8C-5A60ECDC7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915" y="5909832"/>
            <a:ext cx="301407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N W3" charset="-128"/>
              </a:defRPr>
            </a:lvl9pPr>
          </a:lstStyle>
          <a:p>
            <a:pPr eaLnBrk="1" hangingPunct="1">
              <a:spcAft>
                <a:spcPct val="100000"/>
              </a:spcAft>
            </a:pPr>
            <a:r>
              <a:rPr lang="en-US" altLang="x-none" sz="1600" b="1" dirty="0">
                <a:solidFill>
                  <a:srgbClr val="7030A0"/>
                </a:solidFill>
                <a:ea typeface="ＭＳ Ｐゴシック" charset="-128"/>
                <a:cs typeface="ヒラギノ角ゴ ProN W3"/>
              </a:rPr>
              <a:t>Histograms of density match expected distributions</a:t>
            </a:r>
            <a:endParaRPr lang="en-US" altLang="x-none" sz="1200" b="1" dirty="0">
              <a:solidFill>
                <a:srgbClr val="7030A0"/>
              </a:solidFill>
              <a:ea typeface="ＭＳ Ｐゴシック" charset="-128"/>
              <a:cs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4130135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675466" y="1473218"/>
            <a:ext cx="3640665" cy="544830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600" dirty="0">
                <a:solidFill>
                  <a:srgbClr val="000000"/>
                </a:solidFill>
              </a:rPr>
              <a:t>Experimental Data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" y="169335"/>
            <a:ext cx="933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8080">
                    <a:lumMod val="50000"/>
                  </a:srgbClr>
                </a:solidFill>
              </a:rPr>
              <a:t>X-ray density modification: “phase improvement”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70933" y="2112180"/>
            <a:ext cx="3602416" cy="4000758"/>
            <a:chOff x="270933" y="2112180"/>
            <a:chExt cx="3602416" cy="400075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9EA65E9-98C0-B446-81FF-8AEFC72C7FCA}"/>
                </a:ext>
              </a:extLst>
            </p:cNvPr>
            <p:cNvGrpSpPr/>
            <p:nvPr/>
          </p:nvGrpSpPr>
          <p:grpSpPr>
            <a:xfrm>
              <a:off x="270933" y="3140924"/>
              <a:ext cx="3602416" cy="2972014"/>
              <a:chOff x="749300" y="2537668"/>
              <a:chExt cx="3124048" cy="2550052"/>
            </a:xfrm>
          </p:grpSpPr>
          <p:pic>
            <p:nvPicPr>
              <p:cNvPr id="29" name="Picture 3" descr="phaser_no_chain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300" y="2537668"/>
                <a:ext cx="3124048" cy="2550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DBA364D-8A32-734C-A29A-DCADC15AC6EE}"/>
                  </a:ext>
                </a:extLst>
              </p:cNvPr>
              <p:cNvSpPr/>
              <p:nvPr/>
            </p:nvSpPr>
            <p:spPr>
              <a:xfrm>
                <a:off x="749300" y="2541767"/>
                <a:ext cx="129093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78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prstClr val="black"/>
                    </a:solidFill>
                    <a:latin typeface="Calibri"/>
                    <a:ea typeface=""/>
                  </a:rPr>
                  <a:t>Noisy Map</a:t>
                </a:r>
              </a:p>
            </p:txBody>
          </p:sp>
        </p:grpSp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4BA2C4AE-2D05-C049-9236-745DE8B0D0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120674" y="2366832"/>
              <a:ext cx="994183" cy="484879"/>
            </a:xfrm>
            <a:prstGeom prst="rightArrow">
              <a:avLst>
                <a:gd name="adj1" fmla="val 26392"/>
                <a:gd name="adj2" fmla="val 67104"/>
              </a:avLst>
            </a:prstGeom>
            <a:solidFill>
              <a:srgbClr val="90CCF4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marL="0" marR="0" lvl="0" indent="0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4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sym typeface="Gill Sans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337734" y="2184406"/>
              <a:ext cx="213083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/>
                <a:t>Initial phases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89133" y="2095246"/>
            <a:ext cx="3567000" cy="4017692"/>
            <a:chOff x="5289133" y="2095246"/>
            <a:chExt cx="3567000" cy="4017692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4BA2C4AE-2D05-C049-9236-745DE8B0D0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051074" y="2349898"/>
              <a:ext cx="994183" cy="484879"/>
            </a:xfrm>
            <a:prstGeom prst="rightArrow">
              <a:avLst>
                <a:gd name="adj1" fmla="val 26392"/>
                <a:gd name="adj2" fmla="val 67104"/>
              </a:avLst>
            </a:prstGeom>
            <a:solidFill>
              <a:srgbClr val="90CCF4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marL="0" marR="0" lvl="0" indent="0" defTabSz="4571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altLang="x-none" sz="4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charset="0"/>
                <a:ea typeface="ヒラギノ角ゴ ProN W3" charset="-128"/>
                <a:sym typeface="Gill Sans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666E6F1-A693-F947-A39A-A2E4E6052898}"/>
                </a:ext>
              </a:extLst>
            </p:cNvPr>
            <p:cNvGrpSpPr/>
            <p:nvPr/>
          </p:nvGrpSpPr>
          <p:grpSpPr>
            <a:xfrm>
              <a:off x="5289133" y="3140924"/>
              <a:ext cx="3567000" cy="2972014"/>
              <a:chOff x="5289133" y="2537668"/>
              <a:chExt cx="3124048" cy="2550052"/>
            </a:xfrm>
          </p:grpSpPr>
          <p:pic>
            <p:nvPicPr>
              <p:cNvPr id="33" name="Picture 5" descr="resolve_no_chain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9133" y="2537668"/>
                <a:ext cx="3124048" cy="2550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172872A-648F-494B-A7A0-0B2496A2A944}"/>
                  </a:ext>
                </a:extLst>
              </p:cNvPr>
              <p:cNvSpPr/>
              <p:nvPr/>
            </p:nvSpPr>
            <p:spPr>
              <a:xfrm>
                <a:off x="7082501" y="2541767"/>
                <a:ext cx="125707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78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prstClr val="black"/>
                    </a:solidFill>
                    <a:latin typeface="Calibri"/>
                    <a:ea typeface=""/>
                  </a:rPr>
                  <a:t>Clear Map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5706533" y="2184407"/>
              <a:ext cx="274233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/>
                <a:t>Improved phases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62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563066" y="5249707"/>
            <a:ext cx="1438964" cy="442674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cs typeface="ヒラギノ角ゴ ProN W3"/>
              </a:rPr>
              <a:t>Noisy map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We know  a good map when we see it</a:t>
            </a:r>
          </a:p>
        </p:txBody>
      </p:sp>
      <p:pic>
        <p:nvPicPr>
          <p:cNvPr id="6" name="Picture 3" descr="phaser_no_ch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5" y="2121781"/>
            <a:ext cx="367184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resolve_no_ch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39" y="2121781"/>
            <a:ext cx="367184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406751" y="3012298"/>
            <a:ext cx="850835" cy="1751381"/>
            <a:chOff x="5406748" y="1731720"/>
            <a:chExt cx="850834" cy="1751381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5406748" y="1731720"/>
              <a:ext cx="266700" cy="571500"/>
            </a:xfrm>
            <a:prstGeom prst="line">
              <a:avLst/>
            </a:prstGeom>
            <a:ln w="508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632140" y="2532465"/>
              <a:ext cx="266700" cy="571500"/>
            </a:xfrm>
            <a:prstGeom prst="line">
              <a:avLst/>
            </a:prstGeom>
            <a:ln w="508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540098" y="3408405"/>
              <a:ext cx="717484" cy="74696"/>
            </a:xfrm>
            <a:prstGeom prst="line">
              <a:avLst/>
            </a:prstGeom>
            <a:ln w="508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103047" y="5209692"/>
            <a:ext cx="1438964" cy="442674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cs typeface="ヒラギノ角ゴ ProN W3"/>
              </a:rPr>
              <a:t>Clear map</a:t>
            </a:r>
          </a:p>
        </p:txBody>
      </p:sp>
      <p:pic>
        <p:nvPicPr>
          <p:cNvPr id="16" name="Picture 4" descr="resol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38" y="2121781"/>
            <a:ext cx="367184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945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7850" y="5297833"/>
            <a:ext cx="3273538" cy="919401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1. We know a good map when we see 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200" y="169335"/>
            <a:ext cx="8771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Basis of density modification</a:t>
            </a:r>
          </a:p>
          <a:p>
            <a:pPr algn="ctr"/>
            <a:endParaRPr lang="en-US" sz="3200" b="1" dirty="0">
              <a:solidFill>
                <a:srgbClr val="808080">
                  <a:lumMod val="50000"/>
                </a:srgbClr>
              </a:solidFill>
              <a:cs typeface="ヒラギノ角ゴ ProN W3"/>
            </a:endParaRPr>
          </a:p>
        </p:txBody>
      </p:sp>
      <p:pic>
        <p:nvPicPr>
          <p:cNvPr id="7" name="Picture 3" descr="phaser_no_ch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05" y="1236671"/>
            <a:ext cx="367184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resolve_no_ch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39" y="1236671"/>
            <a:ext cx="367184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406751" y="2127188"/>
            <a:ext cx="850835" cy="1751381"/>
            <a:chOff x="5406748" y="1731720"/>
            <a:chExt cx="850834" cy="1751381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5406748" y="1731720"/>
              <a:ext cx="266700" cy="571500"/>
            </a:xfrm>
            <a:prstGeom prst="line">
              <a:avLst/>
            </a:prstGeom>
            <a:ln w="5080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632140" y="2532465"/>
              <a:ext cx="266700" cy="571500"/>
            </a:xfrm>
            <a:prstGeom prst="line">
              <a:avLst/>
            </a:prstGeom>
            <a:ln w="5080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540098" y="3408405"/>
              <a:ext cx="717484" cy="74696"/>
            </a:xfrm>
            <a:prstGeom prst="line">
              <a:avLst/>
            </a:prstGeom>
            <a:ln w="50800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4" descr="resol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38" y="1236671"/>
            <a:ext cx="367184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9808" y="4270548"/>
            <a:ext cx="1396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srgbClr val="000000"/>
                </a:solidFill>
              </a:rPr>
              <a:t>Noisy map</a:t>
            </a:r>
          </a:p>
        </p:txBody>
      </p:sp>
      <p:sp>
        <p:nvSpPr>
          <p:cNvPr id="3" name="Rectangle 2"/>
          <p:cNvSpPr/>
          <p:nvPr/>
        </p:nvSpPr>
        <p:spPr>
          <a:xfrm>
            <a:off x="6216638" y="4283376"/>
            <a:ext cx="1367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srgbClr val="000000"/>
                </a:solidFill>
              </a:rPr>
              <a:t>Clear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49431" y="5078231"/>
            <a:ext cx="3951388" cy="1736646"/>
          </a:xfrm>
          <a:prstGeom prst="roundRect">
            <a:avLst/>
          </a:prstGeom>
          <a:solidFill>
            <a:srgbClr val="F3D2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2. Improvement anywhere </a:t>
            </a:r>
            <a:r>
              <a:rPr lang="en-US" sz="2400" b="1" i="1" dirty="0">
                <a:solidFill>
                  <a:srgbClr val="000000"/>
                </a:solidFill>
              </a:rPr>
              <a:t>improves the phases</a:t>
            </a:r>
            <a:r>
              <a:rPr lang="en-US" sz="2400" dirty="0">
                <a:solidFill>
                  <a:srgbClr val="000000"/>
                </a:solidFill>
              </a:rPr>
              <a:t> so there is improvement everywhere</a:t>
            </a:r>
          </a:p>
        </p:txBody>
      </p:sp>
    </p:spTree>
    <p:extLst>
      <p:ext uri="{BB962C8B-B14F-4D97-AF65-F5344CB8AC3E}">
        <p14:creationId xmlns:p14="http://schemas.microsoft.com/office/powerpoint/2010/main" val="994116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056EB00-41B8-D742-E458-9980A86AE0C0}"/>
              </a:ext>
            </a:extLst>
          </p:cNvPr>
          <p:cNvSpPr txBox="1"/>
          <p:nvPr/>
        </p:nvSpPr>
        <p:spPr>
          <a:xfrm>
            <a:off x="6489778" y="6402163"/>
            <a:ext cx="2237978" cy="4086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Expected shapes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8C0C2-66C0-BF95-B06A-4A1084633B46}"/>
              </a:ext>
            </a:extLst>
          </p:cNvPr>
          <p:cNvSpPr txBox="1"/>
          <p:nvPr/>
        </p:nvSpPr>
        <p:spPr>
          <a:xfrm>
            <a:off x="6259456" y="6082468"/>
            <a:ext cx="1554099" cy="408623"/>
          </a:xfrm>
          <a:prstGeom prst="roundRect">
            <a:avLst/>
          </a:prstGeom>
          <a:solidFill>
            <a:srgbClr val="F78888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Connectivity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BF2EF9-85E3-4409-28C1-0F91D4A62193}"/>
              </a:ext>
            </a:extLst>
          </p:cNvPr>
          <p:cNvSpPr txBox="1"/>
          <p:nvPr/>
        </p:nvSpPr>
        <p:spPr>
          <a:xfrm>
            <a:off x="5020692" y="6095697"/>
            <a:ext cx="1402805" cy="715089"/>
          </a:xfrm>
          <a:prstGeom prst="roundRect">
            <a:avLst/>
          </a:prstGeom>
          <a:solidFill>
            <a:srgbClr val="00D1D3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Histogram matching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C9C993-77E3-DF91-BD6E-481B0570304B}"/>
              </a:ext>
            </a:extLst>
          </p:cNvPr>
          <p:cNvSpPr txBox="1"/>
          <p:nvPr/>
        </p:nvSpPr>
        <p:spPr>
          <a:xfrm>
            <a:off x="3300386" y="6086749"/>
            <a:ext cx="1856091" cy="715089"/>
          </a:xfrm>
          <a:prstGeom prst="roundRect">
            <a:avLst/>
          </a:prstGeom>
          <a:solidFill>
            <a:srgbClr val="D1CA85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Density matches model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948267"/>
          </a:xfrm>
          <a:prstGeom prst="rect">
            <a:avLst/>
          </a:prstGeom>
          <a:solidFill>
            <a:srgbClr val="D9D9D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1" hangingPunct="1"/>
            <a:endParaRPr lang="en-US" sz="4200">
              <a:solidFill>
                <a:srgbClr val="000000"/>
              </a:solidFill>
              <a:latin typeface="Gill Sans" charset="0"/>
              <a:cs typeface="ヒラギノ角ゴ ProN W3" charset="-128"/>
              <a:sym typeface="Gill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59291" y="935037"/>
            <a:ext cx="8559800" cy="0"/>
          </a:xfrm>
          <a:prstGeom prst="line">
            <a:avLst/>
          </a:prstGeom>
          <a:ln w="38100" cmpd="sng"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590076" y="1337259"/>
            <a:ext cx="1990619" cy="715089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Identify local expected density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3200" y="169335"/>
            <a:ext cx="87714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808080">
                    <a:lumMod val="50000"/>
                  </a:srgbClr>
                </a:solidFill>
              </a:rPr>
              <a:t>Density modification</a:t>
            </a:r>
          </a:p>
        </p:txBody>
      </p:sp>
      <p:pic>
        <p:nvPicPr>
          <p:cNvPr id="7" name="Picture 5" descr="resolve_no_ch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095" y="2121044"/>
            <a:ext cx="3290845" cy="268620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phaser_no_ch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0" y="2135795"/>
            <a:ext cx="3292179" cy="268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Group 76"/>
          <p:cNvGrpSpPr/>
          <p:nvPr/>
        </p:nvGrpSpPr>
        <p:grpSpPr>
          <a:xfrm>
            <a:off x="1399699" y="2172759"/>
            <a:ext cx="2048806" cy="1502866"/>
            <a:chOff x="7095194" y="857078"/>
            <a:chExt cx="2048806" cy="1502866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7219950" y="857898"/>
              <a:ext cx="1924050" cy="0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>
            <a:xfrm>
              <a:off x="7098632" y="1066253"/>
              <a:ext cx="257103" cy="41992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 flipH="1">
              <a:off x="7095194" y="857898"/>
              <a:ext cx="124756" cy="208353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>
              <a:off x="7456651" y="1014164"/>
              <a:ext cx="171163" cy="104174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>
            <a:xfrm flipH="1">
              <a:off x="7356960" y="1004070"/>
              <a:ext cx="99691" cy="104176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>
              <a:off x="7627814" y="1118561"/>
              <a:ext cx="134273" cy="30379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>
              <a:off x="7762087" y="1146829"/>
              <a:ext cx="0" cy="176645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>
              <a:off x="7762087" y="1321174"/>
              <a:ext cx="165005" cy="2300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>
            <a:xfrm flipV="1">
              <a:off x="7927092" y="1235151"/>
              <a:ext cx="137503" cy="86023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>
            <a:xfrm>
              <a:off x="8064595" y="1232853"/>
              <a:ext cx="117380" cy="88321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>
            <a:xfrm>
              <a:off x="8181975" y="1321174"/>
              <a:ext cx="0" cy="311683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>
            <a:xfrm>
              <a:off x="8181975" y="1632857"/>
              <a:ext cx="117381" cy="71950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>
            <a:xfrm flipV="1">
              <a:off x="8299356" y="1541492"/>
              <a:ext cx="71185" cy="163315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>
            <a:xfrm flipV="1">
              <a:off x="8365674" y="1497819"/>
              <a:ext cx="167439" cy="43674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>
            <a:xfrm>
              <a:off x="8533690" y="1498852"/>
              <a:ext cx="75087" cy="165176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>
            <a:xfrm flipH="1">
              <a:off x="8533113" y="1664028"/>
              <a:ext cx="75664" cy="122535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>
            <a:xfrm flipH="1">
              <a:off x="8317152" y="1784595"/>
              <a:ext cx="215962" cy="42747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 flipH="1">
              <a:off x="8281926" y="1841996"/>
              <a:ext cx="26854" cy="220051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 flipH="1">
              <a:off x="8187664" y="2070444"/>
              <a:ext cx="90449" cy="208459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>
            <a:xfrm>
              <a:off x="8181975" y="2278904"/>
              <a:ext cx="50913" cy="81040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>
            <a:xfrm flipH="1">
              <a:off x="8238577" y="2359944"/>
              <a:ext cx="241967" cy="0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>
            <a:xfrm flipH="1">
              <a:off x="8480545" y="2347622"/>
              <a:ext cx="305945" cy="10812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>
            <a:xfrm flipH="1">
              <a:off x="8778922" y="2110055"/>
              <a:ext cx="33350" cy="245902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>
            <a:xfrm>
              <a:off x="8773233" y="2011462"/>
              <a:ext cx="40426" cy="107276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>
            <a:xfrm flipH="1">
              <a:off x="8774230" y="1868321"/>
              <a:ext cx="85483" cy="147309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>
            <a:xfrm flipH="1">
              <a:off x="8859713" y="1868321"/>
              <a:ext cx="136168" cy="730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>
            <a:xfrm flipH="1">
              <a:off x="8995881" y="1784595"/>
              <a:ext cx="123073" cy="82906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>
            <a:xfrm flipH="1">
              <a:off x="9118279" y="1240159"/>
              <a:ext cx="9047" cy="543616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>
            <a:xfrm>
              <a:off x="9010848" y="1145213"/>
              <a:ext cx="116478" cy="94946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>
            <a:xfrm flipH="1">
              <a:off x="9015360" y="922425"/>
              <a:ext cx="30430" cy="217572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>
            <a:xfrm flipH="1">
              <a:off x="9047080" y="857078"/>
              <a:ext cx="96920" cy="65347"/>
            </a:xfrm>
            <a:prstGeom prst="line">
              <a:avLst/>
            </a:prstGeom>
            <a:noFill/>
            <a:ln w="28575" cap="rnd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09" name="Rectangle 108"/>
          <p:cNvSpPr/>
          <p:nvPr/>
        </p:nvSpPr>
        <p:spPr>
          <a:xfrm>
            <a:off x="159917" y="4847799"/>
            <a:ext cx="1396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srgbClr val="000000"/>
                </a:solidFill>
              </a:rPr>
              <a:t>Noisy map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7653507" y="4860627"/>
            <a:ext cx="1367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>
                <a:solidFill>
                  <a:srgbClr val="000000"/>
                </a:solidFill>
              </a:rPr>
              <a:t>Clear map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588526" y="2669813"/>
            <a:ext cx="1990619" cy="1634490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Find phases consistent with </a:t>
            </a:r>
            <a:r>
              <a:rPr lang="en-US" altLang="x-none" b="1" dirty="0">
                <a:solidFill>
                  <a:srgbClr val="E85A4F"/>
                </a:solidFill>
                <a:ea typeface="ＭＳ Ｐゴシック" charset="-128"/>
              </a:rPr>
              <a:t>experiment </a:t>
            </a:r>
            <a:r>
              <a:rPr lang="en-US" altLang="x-none" dirty="0">
                <a:ea typeface="ＭＳ Ｐゴシック" charset="-128"/>
              </a:rPr>
              <a:t>and </a:t>
            </a:r>
            <a:r>
              <a:rPr lang="en-US" altLang="x-none" b="1" dirty="0">
                <a:solidFill>
                  <a:srgbClr val="008000"/>
                </a:solidFill>
                <a:ea typeface="ＭＳ Ｐゴシック" charset="-128"/>
              </a:rPr>
              <a:t>expected density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601356" y="4991616"/>
            <a:ext cx="1990619" cy="1021556"/>
          </a:xfrm>
          <a:prstGeom prst="roundRect">
            <a:avLst/>
          </a:prstGeom>
          <a:solidFill>
            <a:srgbClr val="90CCF4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Density everywhere is improved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BDC5CE-49E9-5D42-C9CD-AC78BAA007F8}"/>
              </a:ext>
            </a:extLst>
          </p:cNvPr>
          <p:cNvSpPr txBox="1"/>
          <p:nvPr/>
        </p:nvSpPr>
        <p:spPr>
          <a:xfrm>
            <a:off x="49999" y="6010615"/>
            <a:ext cx="2147408" cy="715089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Expected density can include…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94EF0-295B-E15E-ABFE-5F322EC8D6BB}"/>
              </a:ext>
            </a:extLst>
          </p:cNvPr>
          <p:cNvSpPr txBox="1"/>
          <p:nvPr/>
        </p:nvSpPr>
        <p:spPr>
          <a:xfrm>
            <a:off x="2258557" y="5945764"/>
            <a:ext cx="1402804" cy="408623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Flat solvent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27802F-6208-C690-D965-B1DF12A876E5}"/>
              </a:ext>
            </a:extLst>
          </p:cNvPr>
          <p:cNvSpPr txBox="1"/>
          <p:nvPr/>
        </p:nvSpPr>
        <p:spPr>
          <a:xfrm>
            <a:off x="2449257" y="6365160"/>
            <a:ext cx="714961" cy="40862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x-none" dirty="0">
                <a:ea typeface="ＭＳ Ｐゴシック" charset="-128"/>
              </a:rPr>
              <a:t>NCS</a:t>
            </a:r>
          </a:p>
        </p:txBody>
      </p:sp>
    </p:spTree>
    <p:extLst>
      <p:ext uri="{BB962C8B-B14F-4D97-AF65-F5344CB8AC3E}">
        <p14:creationId xmlns:p14="http://schemas.microsoft.com/office/powerpoint/2010/main" val="984425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9" grpId="0" animBg="1"/>
      <p:bldP spid="6" grpId="0" animBg="1"/>
      <p:bldP spid="32" grpId="0" animBg="1"/>
      <p:bldP spid="110" grpId="0"/>
      <p:bldP spid="111" grpId="0" animBg="1"/>
      <p:bldP spid="112" grpId="0" animBg="1"/>
      <p:bldP spid="2" grpId="0" animBg="1"/>
      <p:bldP spid="3" grpId="0" animBg="1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-128"/>
            <a:cs typeface="ヒラギノ角ゴ ProN W3" charset="-128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15488</TotalTime>
  <Words>2009</Words>
  <Application>Microsoft Macintosh PowerPoint</Application>
  <PresentationFormat>On-screen Show (4:3)</PresentationFormat>
  <Paragraphs>249</Paragraphs>
  <Slides>22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Gill Sans</vt:lpstr>
      <vt:lpstr>Helvetica</vt:lpstr>
      <vt:lpstr>Title &amp; Subtitle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terwill</dc:creator>
  <cp:lastModifiedBy>Thomas Terwilliger</cp:lastModifiedBy>
  <cp:revision>1076</cp:revision>
  <dcterms:created xsi:type="dcterms:W3CDTF">2012-03-29T14:37:18Z</dcterms:created>
  <dcterms:modified xsi:type="dcterms:W3CDTF">2023-08-18T21:07:08Z</dcterms:modified>
</cp:coreProperties>
</file>